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95" r:id="rId3"/>
    <p:sldId id="257" r:id="rId4"/>
    <p:sldId id="296" r:id="rId5"/>
    <p:sldId id="297" r:id="rId6"/>
    <p:sldId id="258" r:id="rId7"/>
    <p:sldId id="259" r:id="rId8"/>
    <p:sldId id="269" r:id="rId9"/>
    <p:sldId id="263" r:id="rId10"/>
    <p:sldId id="298" r:id="rId11"/>
    <p:sldId id="271" r:id="rId12"/>
    <p:sldId id="299" r:id="rId13"/>
    <p:sldId id="272" r:id="rId14"/>
    <p:sldId id="260" r:id="rId15"/>
    <p:sldId id="261" r:id="rId16"/>
    <p:sldId id="288" r:id="rId17"/>
    <p:sldId id="262" r:id="rId18"/>
    <p:sldId id="266" r:id="rId19"/>
    <p:sldId id="265" r:id="rId20"/>
    <p:sldId id="268" r:id="rId21"/>
    <p:sldId id="289" r:id="rId22"/>
    <p:sldId id="291" r:id="rId23"/>
    <p:sldId id="290" r:id="rId24"/>
    <p:sldId id="292" r:id="rId25"/>
    <p:sldId id="281" r:id="rId26"/>
    <p:sldId id="293" r:id="rId27"/>
    <p:sldId id="282" r:id="rId28"/>
    <p:sldId id="300" r:id="rId29"/>
    <p:sldId id="283" r:id="rId30"/>
    <p:sldId id="294" r:id="rId31"/>
    <p:sldId id="285" r:id="rId32"/>
    <p:sldId id="270" r:id="rId33"/>
    <p:sldId id="273" r:id="rId34"/>
    <p:sldId id="275" r:id="rId35"/>
    <p:sldId id="286" r:id="rId36"/>
    <p:sldId id="301" r:id="rId37"/>
    <p:sldId id="287" r:id="rId38"/>
    <p:sldId id="276" r:id="rId39"/>
    <p:sldId id="302" r:id="rId40"/>
    <p:sldId id="284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153" autoAdjust="0"/>
  </p:normalViewPr>
  <p:slideViewPr>
    <p:cSldViewPr>
      <p:cViewPr>
        <p:scale>
          <a:sx n="75" d="100"/>
          <a:sy n="75" d="100"/>
        </p:scale>
        <p:origin x="-122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79292A-EE74-43A9-8B01-AA98C2E2C01B}" type="datetimeFigureOut">
              <a:rPr lang="en-US" smtClean="0"/>
              <a:t>3/19/2015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760E3-901D-40B9-9492-F3C4AC577C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6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Processor: Executes instructions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760E3-901D-40B9-9492-F3C4AC577C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Population is becoming more digitally literate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760E3-901D-40B9-9492-F3C4AC577C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02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-Simplify things</a:t>
            </a:r>
            <a:r>
              <a:rPr lang="en-US" baseline="0" dirty="0" smtClean="0"/>
              <a:t> for beginners and prototyping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-Somewhat pricey</a:t>
            </a:r>
          </a:p>
          <a:p>
            <a:endParaRPr lang="en-US" baseline="0" dirty="0" smtClean="0"/>
          </a:p>
          <a:p>
            <a:r>
              <a:rPr lang="en-US" baseline="0" dirty="0" smtClean="0"/>
              <a:t>-You would not use it for the final product, because it has components that you don’t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760E3-901D-40B9-9492-F3C4AC577C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-Simplify things</a:t>
            </a:r>
            <a:r>
              <a:rPr lang="en-US" baseline="0" dirty="0" smtClean="0"/>
              <a:t> for beginners and prototyping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-Somewhat pricey</a:t>
            </a:r>
          </a:p>
          <a:p>
            <a:endParaRPr lang="en-US" baseline="0" dirty="0" smtClean="0"/>
          </a:p>
          <a:p>
            <a:r>
              <a:rPr lang="en-US" baseline="0" dirty="0" smtClean="0"/>
              <a:t>-You would not use it for the final product, because it has components that you don’t need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760E3-901D-40B9-9492-F3C4AC577C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839F5-801F-4682-BEF8-BB515EA8B1C4}" type="datetime1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5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130B6-C753-4677-9418-CABE9F0C9D24}" type="datetime1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8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4C97-8AE6-418B-A63F-5C1A9C452A8A}" type="datetime1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D5143-9749-43E6-B0D5-14A8066737D5}" type="datetime1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9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80EA-AC32-4B76-9E30-0E554C7CDCD3}" type="datetime1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2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AB537-A74A-4987-9438-3E74F3CD9AF3}" type="datetime1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65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B248C-3E5E-4784-8170-58B1B0403502}" type="datetime1">
              <a:rPr lang="en-US" smtClean="0"/>
              <a:t>3/19/2015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99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F702-01A6-46AF-9705-4239B537368D}" type="datetime1">
              <a:rPr lang="en-US" smtClean="0"/>
              <a:t>3/19/2015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82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C15F3-C951-4D74-AF83-B2F7826D8B43}" type="datetime1">
              <a:rPr lang="en-US" smtClean="0"/>
              <a:t>3/19/2015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4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6495-87AC-4784-96C9-AE7316833C55}" type="datetime1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73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64A1A-31B6-4ADD-82A1-D8CD2DF2BB70}" type="datetime1">
              <a:rPr lang="en-US" smtClean="0"/>
              <a:t>3/19/2015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5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1FAD6-7450-4A69-B080-D99BDF57DF17}" type="datetime1">
              <a:rPr lang="en-US" smtClean="0"/>
              <a:t>3/19/2015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CB560-E740-490F-AF15-B1046279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6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ixshark.com/raspberry-pi-model-b-schematic.ht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hyperlink" Target="http://elecshop.blog.com/files/2014/01/313-44-TQFP.jpg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hyperlink" Target="http://www.robotshop.com/en/arduino-nan-v-3.html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dafruit.com/products/191" TargetMode="External"/><Relationship Id="rId5" Type="http://schemas.openxmlformats.org/officeDocument/2006/relationships/hyperlink" Target="http://www.adafruit.com/products/50" TargetMode="Externa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a.mouser.com/ProductDetail/STMicroelectronics/NUCLEO-F401RE/?qs=/ha2pyFadugWjOSW+Taq/pbn9AolDPFMwtU9+hQ9qSc2GlKpDDV5bFRpilXKft71" TargetMode="External"/><Relationship Id="rId2" Type="http://schemas.openxmlformats.org/officeDocument/2006/relationships/hyperlink" Target="http://www.futureelectronics.com/en/Technologies/Product.aspx?ProductID=STM32LDISCOVERYSTMICROELECTRONICS600794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store.ti.com/msp-exp430f5529lp.aspx" TargetMode="External"/><Relationship Id="rId7" Type="http://schemas.openxmlformats.org/officeDocument/2006/relationships/image" Target="../media/image52.jpeg"/><Relationship Id="rId2" Type="http://schemas.openxmlformats.org/officeDocument/2006/relationships/hyperlink" Target="https://estore.ti.com/MSP-EXP430G2-MSP430-LaunchPad-Value-Line-Development-kit-P2031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hyperlink" Target="https://estore.ti.com/tiva-connected-launchpad.aspx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ergia.nu/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hyperlink" Target="http://gamebuino.com/" TargetMode="External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hyperlink" Target="http://www.ruggedcircuits.com/ruggeduino/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hyperlink" Target="https://www.olimex.com/Products/Duino/PIC32/PIC32-PINGUINO/open-source-hardware" TargetMode="External"/><Relationship Id="rId5" Type="http://schemas.openxmlformats.org/officeDocument/2006/relationships/image" Target="../media/image58.jpeg"/><Relationship Id="rId15" Type="http://schemas.openxmlformats.org/officeDocument/2006/relationships/hyperlink" Target="https://www.pjrc.com/teensy/" TargetMode="External"/><Relationship Id="rId10" Type="http://schemas.openxmlformats.org/officeDocument/2006/relationships/hyperlink" Target="http://www.nanode.eu/" TargetMode="External"/><Relationship Id="rId4" Type="http://schemas.openxmlformats.org/officeDocument/2006/relationships/image" Target="../media/image57.jpeg"/><Relationship Id="rId9" Type="http://schemas.openxmlformats.org/officeDocument/2006/relationships/hyperlink" Target="http://www.dfrobot.com/wiki/index.php/Beetle_SKU:DFR0282" TargetMode="External"/><Relationship Id="rId14" Type="http://schemas.openxmlformats.org/officeDocument/2006/relationships/hyperlink" Target="http://www.freescale.com/webapp/sps/site/overview.jsp?code=FREDEVPLA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edisondev.net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aday.io/project/865-raspberry-eye" TargetMode="External"/><Relationship Id="rId13" Type="http://schemas.openxmlformats.org/officeDocument/2006/relationships/image" Target="../media/image16.png"/><Relationship Id="rId3" Type="http://schemas.openxmlformats.org/officeDocument/2006/relationships/hyperlink" Target="https://jasperproject.github.io/" TargetMode="External"/><Relationship Id="rId7" Type="http://schemas.openxmlformats.org/officeDocument/2006/relationships/hyperlink" Target="https://www.sparkfun.com/tutorials/131" TargetMode="External"/><Relationship Id="rId12" Type="http://schemas.openxmlformats.org/officeDocument/2006/relationships/image" Target="../media/image15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structables.com/id/Arduino-RC-Lawnmower/" TargetMode="External"/><Relationship Id="rId11" Type="http://schemas.openxmlformats.org/officeDocument/2006/relationships/image" Target="../media/image14.png"/><Relationship Id="rId5" Type="http://schemas.openxmlformats.org/officeDocument/2006/relationships/hyperlink" Target="http://www.instructables.com/id/Flamethrowing-Jack-O-Lantern/" TargetMode="External"/><Relationship Id="rId10" Type="http://schemas.openxmlformats.org/officeDocument/2006/relationships/image" Target="../media/image13.png"/><Relationship Id="rId4" Type="http://schemas.openxmlformats.org/officeDocument/2006/relationships/hyperlink" Target="http://www.instructables.com/id/Led-Cube-8x8x8/" TargetMode="External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Single-Board Computers and Microcontrollers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Or: The difference between </a:t>
            </a:r>
          </a:p>
          <a:p>
            <a:r>
              <a:rPr lang="en-US" dirty="0" err="1" smtClean="0"/>
              <a:t>Arduino</a:t>
            </a:r>
            <a:r>
              <a:rPr lang="en-US" dirty="0" smtClean="0"/>
              <a:t> and Raspberry Pi </a:t>
            </a:r>
          </a:p>
          <a:p>
            <a:r>
              <a:rPr lang="en-US" dirty="0" smtClean="0"/>
              <a:t>and alternatives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2" descr="Raspberry 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226473"/>
            <a:ext cx="125924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rduino U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26473"/>
            <a:ext cx="132308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195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Single-Board Computer vs. Microcontroller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/>
            </a:r>
            <a:b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800" dirty="0" smtClean="0"/>
              <a:t>What is needed for a Computer/Microcontroller?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86200" y="4038600"/>
            <a:ext cx="1600200" cy="1143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 smtClean="0"/>
              <a:t>Processor</a:t>
            </a:r>
            <a:endParaRPr lang="en-CA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1714500" y="2133600"/>
            <a:ext cx="1600200" cy="1143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 smtClean="0"/>
              <a:t>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0" y="2133600"/>
            <a:ext cx="1600200" cy="1143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 smtClean="0"/>
              <a:t>RAM</a:t>
            </a:r>
          </a:p>
        </p:txBody>
      </p:sp>
    </p:spTree>
    <p:extLst>
      <p:ext uri="{BB962C8B-B14F-4D97-AF65-F5344CB8AC3E}">
        <p14:creationId xmlns:p14="http://schemas.microsoft.com/office/powerpoint/2010/main" val="98056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480415"/>
              </p:ext>
            </p:extLst>
          </p:nvPr>
        </p:nvGraphicFramePr>
        <p:xfrm>
          <a:off x="685170" y="2628900"/>
          <a:ext cx="7772400" cy="3840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5000"/>
                <a:gridCol w="2895600"/>
                <a:gridCol w="2971800"/>
              </a:tblGrid>
              <a:tr h="52550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Microcontrollers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Single-Board</a:t>
                      </a:r>
                      <a:r>
                        <a:rPr lang="en-US" sz="2400" baseline="0" dirty="0" smtClean="0"/>
                        <a:t> Computers</a:t>
                      </a:r>
                      <a:endParaRPr lang="en-US" sz="2400" dirty="0"/>
                    </a:p>
                  </a:txBody>
                  <a:tcPr/>
                </a:tc>
              </a:tr>
              <a:tr h="3521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Processor Speed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~50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</a:t>
                      </a:r>
                      <a:r>
                        <a:rPr lang="en-US" dirty="0" err="1" smtClean="0"/>
                        <a:t>Ghz</a:t>
                      </a:r>
                      <a:r>
                        <a:rPr lang="en-US" dirty="0" smtClean="0"/>
                        <a:t> +</a:t>
                      </a:r>
                      <a:endParaRPr lang="en-US" dirty="0"/>
                    </a:p>
                  </a:txBody>
                  <a:tcPr/>
                </a:tc>
              </a:tr>
              <a:tr h="3521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Onboard Storage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 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Flash, SD cards </a:t>
                      </a:r>
                      <a:r>
                        <a:rPr lang="en-US" baseline="0" dirty="0" smtClean="0"/>
                        <a:t> ~Gb</a:t>
                      </a:r>
                      <a:r>
                        <a:rPr lang="en-US" dirty="0" smtClean="0"/>
                        <a:t>  </a:t>
                      </a:r>
                      <a:endParaRPr lang="en-US" dirty="0"/>
                    </a:p>
                  </a:txBody>
                  <a:tcPr/>
                </a:tc>
              </a:tr>
              <a:tr h="3521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Memory (RAM)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 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 1 Gb</a:t>
                      </a:r>
                    </a:p>
                  </a:txBody>
                  <a:tcPr/>
                </a:tc>
              </a:tr>
              <a:tr h="3521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Power Consumption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 mA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(2200 </a:t>
                      </a:r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mAh</a:t>
                      </a:r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battery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-&gt; 183hr)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500 mA+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(2200 </a:t>
                      </a:r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mAh</a:t>
                      </a:r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battery-&gt;</a:t>
                      </a:r>
                      <a:r>
                        <a:rPr lang="en-US" baseline="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4.4 </a:t>
                      </a:r>
                      <a:r>
                        <a:rPr lang="en-US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hr</a:t>
                      </a:r>
                      <a:r>
                        <a:rPr lang="en-US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</a:txBody>
                  <a:tcPr/>
                </a:tc>
              </a:tr>
              <a:tr h="3521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Reboot Time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&lt;1 sec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 Multiple seconds</a:t>
                      </a:r>
                    </a:p>
                  </a:txBody>
                  <a:tcPr/>
                </a:tc>
              </a:tr>
              <a:tr h="35210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Other Features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Operating</a:t>
                      </a:r>
                      <a:r>
                        <a:rPr lang="en-US" baseline="0" dirty="0" smtClean="0"/>
                        <a:t> system</a:t>
                      </a:r>
                    </a:p>
                    <a:p>
                      <a:pPr algn="ctr"/>
                      <a:r>
                        <a:rPr lang="en-US" baseline="0" dirty="0" smtClean="0"/>
                        <a:t>Extendable Storage</a:t>
                      </a:r>
                    </a:p>
                    <a:p>
                      <a:pPr algn="ctr"/>
                      <a:r>
                        <a:rPr lang="en-US" dirty="0" smtClean="0"/>
                        <a:t>Network Connection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Single-Board Computer vs. Microcontroller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Rough Specifications</a:t>
            </a:r>
            <a:endParaRPr lang="en-US" sz="3600" dirty="0"/>
          </a:p>
        </p:txBody>
      </p:sp>
      <p:pic>
        <p:nvPicPr>
          <p:cNvPr id="4" name="Picture 2" descr="Raspberry 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47800"/>
            <a:ext cx="157405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rduino U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1653859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3429000"/>
            <a:ext cx="800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533400" y="3810000"/>
            <a:ext cx="800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533400" y="4152900"/>
            <a:ext cx="800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609600" y="4533900"/>
            <a:ext cx="8001000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533400" y="5181600"/>
            <a:ext cx="8001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609600" y="5486400"/>
            <a:ext cx="81534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329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Single-Board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Computer vs.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Microcontroller</a:t>
            </a:r>
            <a:b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3600" dirty="0" smtClean="0"/>
              <a:t>Examples of Embedded Systems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12</a:t>
            </a:fld>
            <a:endParaRPr lang="en-US"/>
          </a:p>
        </p:txBody>
      </p:sp>
      <p:pic>
        <p:nvPicPr>
          <p:cNvPr id="1030" name="Picture 6" descr="http://www.electronicsblog.org/wp-content/uploads/2013/04/RaspiModel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60049"/>
            <a:ext cx="2023701" cy="17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85801" y="6006643"/>
            <a:ext cx="7772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/>
              <a:t>Image Source</a:t>
            </a:r>
          </a:p>
          <a:p>
            <a:r>
              <a:rPr lang="en-CA" sz="800" dirty="0" smtClean="0">
                <a:hlinkClick r:id="rId3"/>
              </a:rPr>
              <a:t>http</a:t>
            </a:r>
            <a:r>
              <a:rPr lang="en-CA" sz="800" dirty="0">
                <a:hlinkClick r:id="rId3"/>
              </a:rPr>
              <a:t>://</a:t>
            </a:r>
            <a:r>
              <a:rPr lang="en-CA" sz="800" dirty="0" smtClean="0">
                <a:hlinkClick r:id="rId3"/>
              </a:rPr>
              <a:t>pixshark.com/raspberry-pi-model-b-schematic.htm</a:t>
            </a:r>
            <a:endParaRPr lang="en-CA" sz="800" dirty="0" smtClean="0"/>
          </a:p>
          <a:p>
            <a:r>
              <a:rPr lang="en-CA" sz="800" dirty="0" smtClean="0"/>
              <a:t>http</a:t>
            </a:r>
            <a:r>
              <a:rPr lang="en-CA" sz="800" dirty="0"/>
              <a:t>://images.studica.com/images/product/arduino/9a9b5c9e479e1a5b237b41a173d34dcfimage472x354_72_200x.gif</a:t>
            </a:r>
          </a:p>
        </p:txBody>
      </p:sp>
      <p:pic>
        <p:nvPicPr>
          <p:cNvPr id="1032" name="Picture 8" descr="http://images.studica.com/images/product/arduino/9a9b5c9e479e1a5b237b41a173d34dcfimage472x354_72_200x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3906524"/>
            <a:ext cx="1905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307250" y="4495800"/>
            <a:ext cx="994750" cy="782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54200" y="5241983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Broadcom BCM2835</a:t>
            </a:r>
          </a:p>
          <a:p>
            <a:pPr algn="ctr"/>
            <a:r>
              <a:rPr lang="en-CA" dirty="0" smtClean="0"/>
              <a:t>CPU, GPU, RAM</a:t>
            </a:r>
            <a:endParaRPr lang="en-CA" dirty="0"/>
          </a:p>
        </p:txBody>
      </p:sp>
      <p:sp>
        <p:nvSpPr>
          <p:cNvPr id="14" name="TextBox 13"/>
          <p:cNvSpPr txBox="1"/>
          <p:nvPr/>
        </p:nvSpPr>
        <p:spPr>
          <a:xfrm>
            <a:off x="-397850" y="556514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Storage</a:t>
            </a:r>
            <a:endParaRPr lang="en-CA" dirty="0"/>
          </a:p>
        </p:txBody>
      </p:sp>
      <p:cxnSp>
        <p:nvCxnSpPr>
          <p:cNvPr id="15" name="Straight Arrow Connector 14"/>
          <p:cNvCxnSpPr>
            <a:stCxn id="14" idx="0"/>
          </p:cNvCxnSpPr>
          <p:nvPr/>
        </p:nvCxnSpPr>
        <p:spPr>
          <a:xfrm flipV="1">
            <a:off x="973750" y="5105400"/>
            <a:ext cx="626450" cy="4597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07000" y="5442466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ATMega328</a:t>
            </a:r>
          </a:p>
          <a:p>
            <a:pPr algn="ctr"/>
            <a:r>
              <a:rPr lang="en-CA" dirty="0" smtClean="0"/>
              <a:t>CPU, RAM, Storage</a:t>
            </a:r>
            <a:endParaRPr lang="en-CA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572000" y="1600200"/>
            <a:ext cx="0" cy="4495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://1.bp.blogspot.com/-JhHSpkE0mss/T9WAVIJkyfI/AAAAAAAACIQ/wIpLrRUHJkA/s200/technolog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75" y="1574800"/>
            <a:ext cx="2734650" cy="191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crypted-tbn1.gstatic.com/images?q=tbn:ANd9GcT3NKsgNg7tNukp7pGs7CtoD-drkhH3l5x3fXXuc6WunuVL5g9Pu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1804806"/>
            <a:ext cx="3498194" cy="16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7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Single-Board Computer vs. Microcontroller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Defining Features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Single-board computer</a:t>
            </a:r>
          </a:p>
          <a:p>
            <a:pPr lvl="1"/>
            <a:r>
              <a:rPr lang="en-US" dirty="0" smtClean="0"/>
              <a:t>Lots of processing power</a:t>
            </a:r>
          </a:p>
          <a:p>
            <a:pPr lvl="1"/>
            <a:r>
              <a:rPr lang="en-US" dirty="0" smtClean="0"/>
              <a:t>Has operating system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(Linux, Android, soon Windows)</a:t>
            </a:r>
          </a:p>
          <a:p>
            <a:pPr lvl="1"/>
            <a:r>
              <a:rPr lang="en-US" dirty="0" smtClean="0"/>
              <a:t>Monitor Connection</a:t>
            </a:r>
          </a:p>
          <a:p>
            <a:pPr lvl="1"/>
            <a:r>
              <a:rPr lang="en-US" dirty="0" smtClean="0"/>
              <a:t>Cheap, “weak” computer</a:t>
            </a:r>
          </a:p>
          <a:p>
            <a:pPr lvl="1"/>
            <a:endParaRPr lang="en-US" dirty="0"/>
          </a:p>
          <a:p>
            <a:r>
              <a:rPr lang="en-US" dirty="0" smtClean="0"/>
              <a:t>Microcontroller</a:t>
            </a:r>
          </a:p>
          <a:p>
            <a:pPr lvl="1"/>
            <a:r>
              <a:rPr lang="en-US" dirty="0" smtClean="0"/>
              <a:t>Devoted to having GPIO pins</a:t>
            </a:r>
          </a:p>
          <a:p>
            <a:pPr lvl="1"/>
            <a:r>
              <a:rPr lang="en-US" dirty="0" smtClean="0"/>
              <a:t>Low power, quick boot</a:t>
            </a:r>
          </a:p>
          <a:p>
            <a:pPr lvl="1"/>
            <a:r>
              <a:rPr lang="en-US" dirty="0" smtClean="0"/>
              <a:t>Very cheap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(especially if you buy only IC)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76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Beginners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8752"/>
          </a:xfrm>
        </p:spPr>
        <p:txBody>
          <a:bodyPr/>
          <a:lstStyle/>
          <a:p>
            <a:r>
              <a:rPr lang="en-US" dirty="0" smtClean="0"/>
              <a:t>Working with these devices boils down to: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14</a:t>
            </a:fld>
            <a:endParaRPr lang="en-US"/>
          </a:p>
        </p:txBody>
      </p:sp>
      <p:pic>
        <p:nvPicPr>
          <p:cNvPr id="4098" name="Picture 2" descr="Thenanobel Programming by thenanobel - A man, sitting down, working at a p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676" y="2743200"/>
            <a:ext cx="2323048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3400" y="6303005"/>
            <a:ext cx="24176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100" b="1" dirty="0" smtClean="0"/>
              <a:t>Image Source: </a:t>
            </a:r>
            <a:r>
              <a:rPr lang="en-CA" sz="1100" dirty="0" smtClean="0"/>
              <a:t>https</a:t>
            </a:r>
            <a:r>
              <a:rPr lang="en-CA" sz="1100" dirty="0"/>
              <a:t>://</a:t>
            </a:r>
            <a:r>
              <a:rPr lang="en-CA" sz="1100" dirty="0" smtClean="0"/>
              <a:t>openclipart.org/</a:t>
            </a:r>
            <a:endParaRPr lang="en-CA" sz="1100" dirty="0"/>
          </a:p>
        </p:txBody>
      </p:sp>
      <p:pic>
        <p:nvPicPr>
          <p:cNvPr id="4100" name="Picture 4" descr="Circuit board by tagawa - Printed circuit board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66796"/>
            <a:ext cx="1828800" cy="114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imple hybrid (not parallel nor serial) electric circuit by Eypros - A simple hybrid (not parallel nor serial) electric circuit. Often used as a resonance alternative to parallel circuit (more close to reality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74" y="3276600"/>
            <a:ext cx="1755726" cy="157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er a souder by technoargia - An iron solder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556" y="2278952"/>
            <a:ext cx="1478844" cy="193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38200" y="546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Programming</a:t>
            </a:r>
            <a:endParaRPr lang="en-CA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003800" y="54610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 smtClean="0"/>
              <a:t>Electronics Knowledge</a:t>
            </a:r>
            <a:endParaRPr lang="en-CA" sz="2400" b="1" dirty="0"/>
          </a:p>
        </p:txBody>
      </p:sp>
    </p:spTree>
    <p:extLst>
      <p:ext uri="{BB962C8B-B14F-4D97-AF65-F5344CB8AC3E}">
        <p14:creationId xmlns:p14="http://schemas.microsoft.com/office/powerpoint/2010/main" val="153873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First 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Programming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Loads of Examples from Community</a:t>
            </a:r>
          </a:p>
          <a:p>
            <a:pPr lvl="1"/>
            <a:r>
              <a:rPr lang="en-US" dirty="0" smtClean="0"/>
              <a:t>With little skill you can program an </a:t>
            </a:r>
            <a:r>
              <a:rPr lang="en-US" dirty="0" err="1" smtClean="0"/>
              <a:t>Arduino</a:t>
            </a:r>
            <a:r>
              <a:rPr lang="en-US" dirty="0" smtClean="0"/>
              <a:t> to do simple things</a:t>
            </a:r>
          </a:p>
          <a:p>
            <a:r>
              <a:rPr lang="en-US" dirty="0" smtClean="0"/>
              <a:t>But how do you write a program to control a robot arm?</a:t>
            </a:r>
          </a:p>
          <a:p>
            <a:pPr lvl="1"/>
            <a:r>
              <a:rPr lang="en-US" dirty="0" smtClean="0"/>
              <a:t>Mathematics</a:t>
            </a:r>
          </a:p>
          <a:p>
            <a:pPr lvl="1"/>
            <a:r>
              <a:rPr lang="en-US" dirty="0" smtClean="0"/>
              <a:t>Kinematics</a:t>
            </a:r>
          </a:p>
          <a:p>
            <a:pPr lvl="1"/>
            <a:r>
              <a:rPr lang="en-US" dirty="0" smtClean="0"/>
              <a:t>And other things you learn in school</a:t>
            </a:r>
          </a:p>
          <a:p>
            <a:pPr lvl="1"/>
            <a:r>
              <a:rPr lang="en-US" dirty="0" smtClean="0"/>
              <a:t>Need knowledge from diverse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Challenge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Programming – Simplifying Aspects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Pre-written Libraries</a:t>
            </a:r>
          </a:p>
          <a:p>
            <a:r>
              <a:rPr lang="en-US" dirty="0" smtClean="0"/>
              <a:t>Code Examples </a:t>
            </a:r>
          </a:p>
          <a:p>
            <a:pPr lvl="1"/>
            <a:r>
              <a:rPr lang="en-US" dirty="0">
                <a:hlinkClick r:id="rId2"/>
              </a:rPr>
              <a:t>https://github.com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Community help (Forums, </a:t>
            </a:r>
            <a:r>
              <a:rPr lang="en-US" dirty="0" err="1" smtClean="0"/>
              <a:t>StackExchange</a:t>
            </a:r>
            <a:r>
              <a:rPr lang="en-US" dirty="0" smtClean="0"/>
              <a:t>)</a:t>
            </a:r>
          </a:p>
          <a:p>
            <a:r>
              <a:rPr lang="en-US" dirty="0" smtClean="0"/>
              <a:t>Free online courses</a:t>
            </a:r>
          </a:p>
          <a:p>
            <a:pPr lvl="1"/>
            <a:r>
              <a:rPr lang="en-US" dirty="0" smtClean="0"/>
              <a:t>Search for “MIT </a:t>
            </a:r>
            <a:r>
              <a:rPr lang="en-US" dirty="0" err="1" smtClean="0"/>
              <a:t>Arduino</a:t>
            </a:r>
            <a:r>
              <a:rPr lang="en-US" dirty="0" smtClean="0"/>
              <a:t> Course” </a:t>
            </a:r>
          </a:p>
          <a:p>
            <a:pPr lvl="1"/>
            <a:r>
              <a:rPr lang="en-US" dirty="0" smtClean="0"/>
              <a:t>Programming courses on:</a:t>
            </a:r>
          </a:p>
          <a:p>
            <a:pPr lvl="2"/>
            <a:r>
              <a:rPr lang="en-US" dirty="0" smtClean="0"/>
              <a:t>Khan Academy</a:t>
            </a:r>
          </a:p>
          <a:p>
            <a:pPr lvl="2"/>
            <a:r>
              <a:rPr lang="en-US" dirty="0" err="1" smtClean="0"/>
              <a:t>Coursera</a:t>
            </a:r>
            <a:endParaRPr lang="en-US" dirty="0" smtClean="0"/>
          </a:p>
          <a:p>
            <a:pPr lvl="2"/>
            <a:r>
              <a:rPr lang="en-US" dirty="0" err="1" smtClean="0"/>
              <a:t>Udacity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9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Second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Challenge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Electronics – the hard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Difficult to get started</a:t>
            </a:r>
          </a:p>
          <a:p>
            <a:r>
              <a:rPr lang="en-US" dirty="0" smtClean="0"/>
              <a:t>Easy to make mistakes</a:t>
            </a:r>
          </a:p>
          <a:p>
            <a:pPr lvl="1"/>
            <a:r>
              <a:rPr lang="en-US" dirty="0" smtClean="0"/>
              <a:t>Some mistakes cannot be undone</a:t>
            </a:r>
          </a:p>
          <a:p>
            <a:r>
              <a:rPr lang="en-US" dirty="0" smtClean="0"/>
              <a:t>Often needs additional equipment:</a:t>
            </a:r>
          </a:p>
          <a:p>
            <a:pPr lvl="1"/>
            <a:r>
              <a:rPr lang="en-US" dirty="0" smtClean="0"/>
              <a:t>Soldering Iron</a:t>
            </a:r>
          </a:p>
          <a:p>
            <a:pPr lvl="1"/>
            <a:r>
              <a:rPr lang="en-US" dirty="0" smtClean="0"/>
              <a:t>Voltmeter</a:t>
            </a:r>
          </a:p>
          <a:p>
            <a:pPr lvl="1"/>
            <a:r>
              <a:rPr lang="en-US" dirty="0" smtClean="0"/>
              <a:t>Oscilloscope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Electronics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/>
              <a:t>Simplifying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Starter Packs and Kits</a:t>
            </a:r>
          </a:p>
          <a:p>
            <a:pPr lvl="1"/>
            <a:r>
              <a:rPr lang="en-US" dirty="0" smtClean="0"/>
              <a:t>Contain a minimum number of electronic components that you may need</a:t>
            </a:r>
          </a:p>
          <a:p>
            <a:r>
              <a:rPr lang="en-US" dirty="0" smtClean="0"/>
              <a:t>Microcontroller Attachments</a:t>
            </a:r>
          </a:p>
          <a:p>
            <a:pPr lvl="1"/>
            <a:r>
              <a:rPr lang="en-US" dirty="0" smtClean="0"/>
              <a:t>Shields (for </a:t>
            </a:r>
            <a:r>
              <a:rPr lang="en-US" dirty="0" err="1" smtClean="0"/>
              <a:t>Arduino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Motor shields, sensor shields</a:t>
            </a:r>
          </a:p>
          <a:p>
            <a:pPr lvl="1"/>
            <a:r>
              <a:rPr lang="en-US" dirty="0" smtClean="0"/>
              <a:t>Capes (for </a:t>
            </a:r>
            <a:r>
              <a:rPr lang="en-US" dirty="0" err="1" smtClean="0"/>
              <a:t>Beagleboard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BoosterPacks</a:t>
            </a:r>
            <a:r>
              <a:rPr lang="en-US" dirty="0" smtClean="0"/>
              <a:t> (TI </a:t>
            </a:r>
            <a:r>
              <a:rPr lang="en-US" dirty="0" err="1" smtClean="0"/>
              <a:t>LaunchPad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Electronics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smtClean="0"/>
              <a:t>Simplifying Aspects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82" y="1602364"/>
            <a:ext cx="8229600" cy="4525963"/>
          </a:xfrm>
        </p:spPr>
        <p:txBody>
          <a:bodyPr/>
          <a:lstStyle/>
          <a:p>
            <a:r>
              <a:rPr lang="en-US" dirty="0" smtClean="0"/>
              <a:t>A lot of electronics come like this: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Solution: Breakout boards: pre-soldered breadboard-ready electronics:</a:t>
            </a:r>
            <a:endParaRPr lang="en-US" dirty="0"/>
          </a:p>
        </p:txBody>
      </p:sp>
      <p:pic>
        <p:nvPicPr>
          <p:cNvPr id="2050" name="Picture 2" descr="http://edisondev.net/images/launchpad/tutorials/ds1307/ds1307_3vol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382" y="4450841"/>
            <a:ext cx="1600200" cy="126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encrypted-tbn2.gstatic.com/images?q=tbn:ANd9GcRP9FAYqbyf2wEXiABqhX7wtSlBXKPsHe6j_CEdenxOGK-xbXRs9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4383372"/>
            <a:ext cx="1881188" cy="133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encrypted-tbn1.gstatic.com/images?q=tbn:ANd9GcR58LUPGQDmO6gaRHP4AEKs9ZSNtswAiiXlofxqG6Lu8i_TLsbv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21583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trossenrobotics.com/resize/shared/images/PImages/RB-RBS-428-a.jpg?bw=1000&amp;bh=1000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6" t="15080" r="-5506" b="19054"/>
          <a:stretch/>
        </p:blipFill>
        <p:spPr bwMode="auto">
          <a:xfrm>
            <a:off x="4687888" y="4450841"/>
            <a:ext cx="1600200" cy="105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http://elecshop.blog.com/files/2014/01/313-44-TQFP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0" b="19042"/>
          <a:stretch/>
        </p:blipFill>
        <p:spPr bwMode="auto">
          <a:xfrm>
            <a:off x="2286000" y="2286000"/>
            <a:ext cx="1600200" cy="1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11982" y="5943600"/>
            <a:ext cx="70842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800" dirty="0" smtClean="0"/>
              <a:t>Source:</a:t>
            </a:r>
            <a:endParaRPr lang="en-CA" sz="800" dirty="0" smtClean="0">
              <a:hlinkClick r:id="rId7"/>
            </a:endParaRPr>
          </a:p>
          <a:p>
            <a:r>
              <a:rPr lang="en-CA" sz="800" dirty="0" smtClean="0">
                <a:hlinkClick r:id="rId7"/>
              </a:rPr>
              <a:t>http</a:t>
            </a:r>
            <a:r>
              <a:rPr lang="en-CA" sz="800" dirty="0">
                <a:hlinkClick r:id="rId7"/>
              </a:rPr>
              <a:t>://</a:t>
            </a:r>
            <a:r>
              <a:rPr lang="en-CA" sz="800" dirty="0" smtClean="0">
                <a:hlinkClick r:id="rId7"/>
              </a:rPr>
              <a:t>elecshop.blog.com/files/2014/01/313-44-TQFP.jpg</a:t>
            </a:r>
            <a:endParaRPr lang="en-CA" sz="800" dirty="0" smtClean="0"/>
          </a:p>
          <a:p>
            <a:r>
              <a:rPr lang="en-CA" sz="800" dirty="0"/>
              <a:t>http://www.renesas.com/media/press/news/2010/20101006.jpg</a:t>
            </a:r>
          </a:p>
          <a:p>
            <a:endParaRPr lang="en-CA" sz="800" dirty="0" smtClean="0"/>
          </a:p>
          <a:p>
            <a:endParaRPr lang="en-CA" sz="800" dirty="0"/>
          </a:p>
        </p:txBody>
      </p:sp>
      <p:pic>
        <p:nvPicPr>
          <p:cNvPr id="3076" name="Picture 4" descr="http://www.renesas.com/media/press/news/2010/2010100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78" y="2166625"/>
            <a:ext cx="1937422" cy="126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31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dirty="0" smtClean="0"/>
              <a:t>Single-Board Computer vs. Microcontroller</a:t>
            </a:r>
            <a:endParaRPr lang="en-CA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" descr="Raspberry 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89654"/>
            <a:ext cx="2971800" cy="215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rduino U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216" y="2514600"/>
            <a:ext cx="2652283" cy="183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10200" y="4724400"/>
            <a:ext cx="3220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 err="1" smtClean="0"/>
              <a:t>Arduino</a:t>
            </a:r>
            <a:r>
              <a:rPr lang="en-CA" sz="2400" dirty="0" smtClean="0"/>
              <a:t> UNO</a:t>
            </a:r>
          </a:p>
          <a:p>
            <a:r>
              <a:rPr lang="en-CA" sz="2400" dirty="0" smtClean="0"/>
              <a:t>Microcontroller (MCU)</a:t>
            </a:r>
            <a:endParaRPr lang="en-CA" sz="2400" dirty="0"/>
          </a:p>
        </p:txBody>
      </p:sp>
      <p:sp>
        <p:nvSpPr>
          <p:cNvPr id="9" name="Rectangle 8"/>
          <p:cNvSpPr/>
          <p:nvPr/>
        </p:nvSpPr>
        <p:spPr>
          <a:xfrm>
            <a:off x="794232" y="4724399"/>
            <a:ext cx="31554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400" dirty="0" smtClean="0"/>
              <a:t>Raspberry Pi</a:t>
            </a:r>
          </a:p>
          <a:p>
            <a:r>
              <a:rPr lang="en-CA" sz="2400" dirty="0" smtClean="0"/>
              <a:t>Single-Board </a:t>
            </a:r>
            <a:r>
              <a:rPr lang="en-CA" sz="2400" dirty="0"/>
              <a:t>Computer </a:t>
            </a:r>
          </a:p>
        </p:txBody>
      </p:sp>
    </p:spTree>
    <p:extLst>
      <p:ext uri="{BB962C8B-B14F-4D97-AF65-F5344CB8AC3E}">
        <p14:creationId xmlns:p14="http://schemas.microsoft.com/office/powerpoint/2010/main" val="1883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Electronics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/>
              <a:t>Simplifying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</a:p>
          <a:p>
            <a:pPr lvl="1"/>
            <a:r>
              <a:rPr lang="en-US" dirty="0" smtClean="0"/>
              <a:t>People who know things and are willing to share</a:t>
            </a:r>
          </a:p>
          <a:p>
            <a:pPr lvl="1"/>
            <a:r>
              <a:rPr lang="en-US" dirty="0" smtClean="0"/>
              <a:t>Accessible tutorials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20</a:t>
            </a:fld>
            <a:endParaRPr lang="en-US"/>
          </a:p>
        </p:txBody>
      </p:sp>
      <p:pic>
        <p:nvPicPr>
          <p:cNvPr id="1026" name="Picture 2" descr="Wisdom of the Anci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352800"/>
            <a:ext cx="461962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483890" y="6275866"/>
            <a:ext cx="222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http://xkcd.com/979/</a:t>
            </a:r>
          </a:p>
        </p:txBody>
      </p:sp>
    </p:spTree>
    <p:extLst>
      <p:ext uri="{BB962C8B-B14F-4D97-AF65-F5344CB8AC3E}">
        <p14:creationId xmlns:p14="http://schemas.microsoft.com/office/powerpoint/2010/main" val="6790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Microcontroller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Microcontroller</a:t>
            </a:r>
            <a:r>
              <a:rPr lang="en-US" dirty="0" smtClean="0"/>
              <a:t> vs. Expansion Boards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Microcontrollers: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Expansion Board: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ttp://upload.wikimedia.org/wikipedia/commons/thumb/1/18/PIC18F8720.jpg/220px-PIC18F8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209800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commons/thumb/c/c8/Microcontrollers_Atmega32_Atmega8.jpg/220px-Microcontrollers_Atmega32_Atmega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209800"/>
            <a:ext cx="149382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8676" y="6172200"/>
            <a:ext cx="26837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Image Source: http</a:t>
            </a:r>
            <a:r>
              <a:rPr lang="en-US" sz="800" dirty="0"/>
              <a:t>://en.wikipedia.org/wiki/Microcontroller</a:t>
            </a:r>
          </a:p>
        </p:txBody>
      </p:sp>
      <p:pic>
        <p:nvPicPr>
          <p:cNvPr id="1030" name="Picture 6" descr="(MSP-EXP430F5529)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860" y="4648200"/>
            <a:ext cx="1609726" cy="12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edisondev.net/images/arduino/ArduinoUn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46" y="4648200"/>
            <a:ext cx="1425575" cy="9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2971800" y="4876800"/>
            <a:ext cx="533400" cy="457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86399" y="5091932"/>
            <a:ext cx="884221" cy="4572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2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Microcontroller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Microcontrollers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Processor Speed (</a:t>
            </a:r>
            <a:r>
              <a:rPr lang="en-US" dirty="0" err="1"/>
              <a:t>Mhz</a:t>
            </a:r>
            <a:r>
              <a:rPr lang="en-US" dirty="0"/>
              <a:t>)</a:t>
            </a:r>
          </a:p>
          <a:p>
            <a:r>
              <a:rPr lang="en-US" dirty="0"/>
              <a:t>RAM</a:t>
            </a:r>
          </a:p>
          <a:p>
            <a:r>
              <a:rPr lang="en-US" dirty="0"/>
              <a:t>On-board storage (FLASH)</a:t>
            </a:r>
          </a:p>
          <a:p>
            <a:r>
              <a:rPr lang="en-US" dirty="0"/>
              <a:t>GPIO </a:t>
            </a:r>
            <a:r>
              <a:rPr lang="en-US" dirty="0" smtClean="0"/>
              <a:t>Pins</a:t>
            </a:r>
          </a:p>
          <a:p>
            <a:r>
              <a:rPr lang="en-US" dirty="0" smtClean="0"/>
              <a:t>Analog to Digital Converters (ADC)</a:t>
            </a:r>
            <a:endParaRPr lang="en-US" dirty="0"/>
          </a:p>
          <a:p>
            <a:r>
              <a:rPr lang="en-US" dirty="0"/>
              <a:t>Logic Level Voltage (3.3V or 5V)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2" descr="http://upload.wikimedia.org/wikipedia/commons/thumb/1/18/PIC18F8720.jpg/220px-PIC18F872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6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Microcontroller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Expansion Board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Communication Cable </a:t>
            </a:r>
            <a:r>
              <a:rPr lang="en-US" dirty="0" smtClean="0"/>
              <a:t>Attachments</a:t>
            </a:r>
            <a:endParaRPr lang="en-US" dirty="0"/>
          </a:p>
          <a:p>
            <a:r>
              <a:rPr lang="en-US" dirty="0" smtClean="0"/>
              <a:t>Programmer</a:t>
            </a:r>
          </a:p>
          <a:p>
            <a:r>
              <a:rPr lang="en-US" dirty="0" smtClean="0"/>
              <a:t>Buttons</a:t>
            </a:r>
          </a:p>
          <a:p>
            <a:r>
              <a:rPr lang="en-US" dirty="0" smtClean="0"/>
              <a:t>Power Supply Connectors</a:t>
            </a:r>
          </a:p>
          <a:p>
            <a:r>
              <a:rPr lang="en-US" dirty="0" smtClean="0"/>
              <a:t>Pin connectors</a:t>
            </a:r>
          </a:p>
          <a:p>
            <a:r>
              <a:rPr lang="en-US" dirty="0" smtClean="0"/>
              <a:t>On-board Sensors 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(accelerometers, real-time clocks, temperature sensors)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6" descr="(MSP-EXP430F5529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23" y="2514600"/>
            <a:ext cx="1609726" cy="12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edisondev.net/images/arduino/ArduinoUn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371600"/>
            <a:ext cx="1425575" cy="98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58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Microcontroller</a:t>
            </a:r>
            <a:br>
              <a:rPr lang="en-US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dirty="0" err="1" smtClean="0"/>
              <a:t>Arduino</a:t>
            </a:r>
            <a:r>
              <a:rPr lang="en-US" dirty="0" smtClean="0"/>
              <a:t> UNO Board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http://arduino-info.wikispaces.com/file/view/Arduino_Uno_Rev3-schematic.jpg/346644662/Arduino_Uno_Rev3-schemati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9" b="22818"/>
          <a:stretch/>
        </p:blipFill>
        <p:spPr bwMode="auto">
          <a:xfrm>
            <a:off x="495300" y="1580904"/>
            <a:ext cx="8153400" cy="453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3041" y="6335669"/>
            <a:ext cx="79248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 smtClean="0"/>
              <a:t>Source:</a:t>
            </a:r>
            <a:r>
              <a:rPr lang="en-US" sz="800" dirty="0" smtClean="0"/>
              <a:t> http</a:t>
            </a:r>
            <a:r>
              <a:rPr lang="en-US" sz="800" dirty="0"/>
              <a:t>://arduino-info.wikispaces.com/file/view/Arduino_Uno_Rev3-schematic.jpg/346644662/Arduino_Uno_Rev3-schematic.jpg</a:t>
            </a:r>
          </a:p>
        </p:txBody>
      </p:sp>
      <p:sp>
        <p:nvSpPr>
          <p:cNvPr id="6" name="Oval 5"/>
          <p:cNvSpPr/>
          <p:nvPr/>
        </p:nvSpPr>
        <p:spPr>
          <a:xfrm>
            <a:off x="5334000" y="4191000"/>
            <a:ext cx="1524000" cy="1676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05400" y="593555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tx2"/>
                </a:solidFill>
              </a:rPr>
              <a:t>Arduino</a:t>
            </a:r>
            <a:r>
              <a:rPr lang="en-US" b="1" dirty="0" smtClean="0">
                <a:solidFill>
                  <a:schemeClr val="tx2"/>
                </a:solidFill>
              </a:rPr>
              <a:t> ATMEGA328P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38400" y="3886200"/>
            <a:ext cx="1905000" cy="1981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09800" y="57912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tx2"/>
                </a:solidFill>
              </a:rPr>
              <a:t>USB Interface + Programmer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78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Microcontrollers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Arduino</a:t>
            </a:r>
            <a:endParaRPr lang="en-US" dirty="0"/>
          </a:p>
        </p:txBody>
      </p:sp>
      <p:pic>
        <p:nvPicPr>
          <p:cNvPr id="1026" name="Picture 2" descr="Arduino Meg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00600"/>
            <a:ext cx="2088174" cy="108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Na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933949"/>
            <a:ext cx="806988" cy="60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duino U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33949"/>
            <a:ext cx="876300" cy="60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093308"/>
              </p:ext>
            </p:extLst>
          </p:nvPr>
        </p:nvGraphicFramePr>
        <p:xfrm>
          <a:off x="457200" y="1624965"/>
          <a:ext cx="8229600" cy="3108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Arduino</a:t>
                      </a:r>
                      <a:r>
                        <a:rPr lang="en-US" dirty="0" smtClean="0"/>
                        <a:t> Uno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Arduino</a:t>
                      </a:r>
                      <a:r>
                        <a:rPr lang="en-US" dirty="0" smtClean="0"/>
                        <a:t> Mega2560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Arduino</a:t>
                      </a:r>
                      <a:r>
                        <a:rPr lang="en-US" dirty="0" smtClean="0"/>
                        <a:t> Nano (ATmega328)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Microcontroller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ATmega328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ATmega2560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ATmega328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Flash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256KB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32KB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Clock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16 MHz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1KB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Price (approx, USD)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$24.95</a:t>
                      </a:r>
                      <a:r>
                        <a:rPr lang="en-US" u="none" strike="noStrike" dirty="0" smtClean="0">
                          <a:effectLst/>
                          <a:hlinkClick r:id="rId5"/>
                        </a:rPr>
                        <a:t>here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$45.95</a:t>
                      </a:r>
                      <a:r>
                        <a:rPr lang="en-US" dirty="0"/>
                        <a:t> </a:t>
                      </a:r>
                      <a:r>
                        <a:rPr lang="en-US" u="none" strike="noStrike" dirty="0">
                          <a:effectLst/>
                          <a:hlinkClick r:id="rId6"/>
                        </a:rPr>
                        <a:t>here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$34.99 </a:t>
                      </a:r>
                      <a:r>
                        <a:rPr lang="en-US" u="none" strike="noStrike" dirty="0">
                          <a:effectLst/>
                          <a:hlinkClick r:id="rId7"/>
                        </a:rPr>
                        <a:t>here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Digital I/O Pins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6019800"/>
            <a:ext cx="1885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http://arduino.cc/</a:t>
            </a:r>
          </a:p>
        </p:txBody>
      </p:sp>
    </p:spTree>
    <p:extLst>
      <p:ext uri="{BB962C8B-B14F-4D97-AF65-F5344CB8AC3E}">
        <p14:creationId xmlns:p14="http://schemas.microsoft.com/office/powerpoint/2010/main" val="20819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Microcontrollers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Arduino</a:t>
            </a:r>
            <a:r>
              <a:rPr lang="en-US" dirty="0" smtClean="0"/>
              <a:t> IDE -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r>
              <a:rPr lang="en-US" dirty="0"/>
              <a:t>http://arduino.cc/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38400"/>
            <a:ext cx="3962400" cy="4047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4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Microcontrollers</a:t>
            </a:r>
            <a:r>
              <a:rPr lang="en-US" smtClean="0"/>
              <a:t/>
            </a:r>
            <a:br>
              <a:rPr lang="en-US" smtClean="0"/>
            </a:br>
            <a:r>
              <a:rPr lang="en-US"/>
              <a:t>STM Microcontrollers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0160309"/>
              </p:ext>
            </p:extLst>
          </p:nvPr>
        </p:nvGraphicFramePr>
        <p:xfrm>
          <a:off x="609600" y="1524000"/>
          <a:ext cx="7467599" cy="33832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57082"/>
                <a:gridCol w="2814917"/>
                <a:gridCol w="2895600"/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STM32L DISCOVERY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STM32 </a:t>
                      </a:r>
                      <a:r>
                        <a:rPr lang="en-US" sz="1800" b="1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Nucleo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F401RE</a:t>
                      </a:r>
                      <a:endParaRPr lang="en-US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Microcontroller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STM32L152RBT6 Cortex-M3 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STM32F401RET6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Flash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MB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Clock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 </a:t>
                      </a:r>
                      <a:r>
                        <a:rPr lang="en-US" dirty="0" err="1"/>
                        <a:t>Mhz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180 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Mhz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256 KB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Price (</a:t>
                      </a:r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approx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USD)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$10.50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here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$12.40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here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touch sensor</a:t>
                      </a:r>
                    </a:p>
                    <a:p>
                      <a:pPr algn="ctr"/>
                      <a:r>
                        <a:rPr lang="en-US" dirty="0" smtClean="0"/>
                        <a:t>1 LCD display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 descr="STM32 L Discovery Boar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972050"/>
            <a:ext cx="2133600" cy="14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M32 Nucle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972050"/>
            <a:ext cx="1828800" cy="148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62000" y="6451417"/>
            <a:ext cx="548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http://www.st.com/web/catalog/tools/PF250990</a:t>
            </a:r>
          </a:p>
        </p:txBody>
      </p:sp>
    </p:spTree>
    <p:extLst>
      <p:ext uri="{BB962C8B-B14F-4D97-AF65-F5344CB8AC3E}">
        <p14:creationId xmlns:p14="http://schemas.microsoft.com/office/powerpoint/2010/main" val="38099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Programming Any Microcontroller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800"/>
          </a:xfrm>
        </p:spPr>
        <p:txBody>
          <a:bodyPr/>
          <a:lstStyle/>
          <a:p>
            <a:r>
              <a:rPr lang="en-CA" dirty="0" smtClean="0"/>
              <a:t>Eclipse 	</a:t>
            </a:r>
            <a:r>
              <a:rPr lang="en-CA" dirty="0"/>
              <a:t>https://eclipse.org/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28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2257425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03474"/>
            <a:ext cx="5936508" cy="376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25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Microcontrollers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Texas Instruments </a:t>
            </a:r>
            <a:r>
              <a:rPr lang="en-US" dirty="0" err="1" smtClean="0"/>
              <a:t>LaunchPad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177096"/>
              </p:ext>
            </p:extLst>
          </p:nvPr>
        </p:nvGraphicFramePr>
        <p:xfrm>
          <a:off x="457200" y="1524000"/>
          <a:ext cx="8229600" cy="310896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/>
                      </a:r>
                      <a:br>
                        <a:rPr lang="en-US" dirty="0"/>
                      </a:br>
                      <a:r>
                        <a:rPr lang="en-US" dirty="0"/>
                        <a:t>MSP-EXP430G2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MSP430F5529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Tiva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 Series TMC4C1294</a:t>
                      </a:r>
                      <a:endParaRPr lang="en-US" b="0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Microcontroller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MSP430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MSP430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TM4C1294NCPDT ARM Cortex-M4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Flash Memory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128KB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MB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Clock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</a:t>
                      </a:r>
                      <a:r>
                        <a:rPr lang="en-US" dirty="0" err="1"/>
                        <a:t>Mhz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120 </a:t>
                      </a:r>
                      <a:r>
                        <a:rPr lang="en-US" dirty="0" err="1" smtClean="0"/>
                        <a:t>Mhz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RAM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512B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256 KB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Price (</a:t>
                      </a:r>
                      <a:r>
                        <a:rPr lang="en-US" dirty="0" err="1"/>
                        <a:t>approx</a:t>
                      </a:r>
                      <a:r>
                        <a:rPr lang="en-US" dirty="0"/>
                        <a:t>, USD)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$9.99 </a:t>
                      </a:r>
                      <a:r>
                        <a:rPr lang="en-US" u="none" strike="noStrike" dirty="0">
                          <a:effectLst/>
                          <a:hlinkClick r:id="rId2"/>
                        </a:rPr>
                        <a:t>here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$12.99 </a:t>
                      </a:r>
                      <a:r>
                        <a:rPr lang="en-US" u="none" strike="noStrike" dirty="0">
                          <a:effectLst/>
                          <a:hlinkClick r:id="rId3"/>
                        </a:rPr>
                        <a:t>here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$19.99 </a:t>
                      </a:r>
                      <a:r>
                        <a:rPr lang="en-US" sz="18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here</a:t>
                      </a:r>
                      <a:endParaRPr lang="en-US" dirty="0"/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Other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Ethernet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 descr="(MSP-EXP430G2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20632"/>
            <a:ext cx="1752600" cy="13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(MSP-EXP430F5529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724400"/>
            <a:ext cx="2156003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va C Series TM4C129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811437"/>
            <a:ext cx="2420753" cy="164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6284627"/>
            <a:ext cx="5715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dirty="0"/>
              <a:t>http://www.ti.com/ww/en/launchpad/launchpad.html</a:t>
            </a:r>
          </a:p>
        </p:txBody>
      </p:sp>
    </p:spTree>
    <p:extLst>
      <p:ext uri="{BB962C8B-B14F-4D97-AF65-F5344CB8AC3E}">
        <p14:creationId xmlns:p14="http://schemas.microsoft.com/office/powerpoint/2010/main" val="28985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Why they are </a:t>
            </a:r>
            <a:r>
              <a:rPr lang="en-US" dirty="0" smtClean="0"/>
              <a:t>popular</a:t>
            </a:r>
          </a:p>
          <a:p>
            <a:r>
              <a:rPr lang="en-US" dirty="0" smtClean="0"/>
              <a:t>Characteristics</a:t>
            </a:r>
            <a:endParaRPr lang="en-US" dirty="0"/>
          </a:p>
          <a:p>
            <a:r>
              <a:rPr lang="en-US" dirty="0"/>
              <a:t>Two main skillsets required</a:t>
            </a:r>
          </a:p>
          <a:p>
            <a:r>
              <a:rPr lang="en-US" dirty="0" smtClean="0"/>
              <a:t>Single-board computer </a:t>
            </a:r>
            <a:r>
              <a:rPr lang="en-US" dirty="0" err="1" smtClean="0"/>
              <a:t>vs</a:t>
            </a:r>
            <a:r>
              <a:rPr lang="en-US" dirty="0" smtClean="0"/>
              <a:t> microcontroller:</a:t>
            </a:r>
            <a:endParaRPr lang="en-US" dirty="0"/>
          </a:p>
          <a:p>
            <a:pPr lvl="1"/>
            <a:r>
              <a:rPr lang="en-US" dirty="0" smtClean="0"/>
              <a:t>When </a:t>
            </a:r>
            <a:r>
              <a:rPr lang="en-US" dirty="0"/>
              <a:t>to use which?</a:t>
            </a:r>
          </a:p>
          <a:p>
            <a:pPr lvl="1"/>
            <a:r>
              <a:rPr lang="en-US" dirty="0"/>
              <a:t>Different Types of Microcontrollers</a:t>
            </a:r>
          </a:p>
          <a:p>
            <a:pPr lvl="1"/>
            <a:r>
              <a:rPr lang="en-US" dirty="0"/>
              <a:t>Different Types of Single-board 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1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Microcontrollers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LaunchPad</a:t>
            </a:r>
            <a:r>
              <a:rPr lang="en-US" dirty="0" smtClean="0"/>
              <a:t>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3543300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438400"/>
            <a:ext cx="3153513" cy="377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5800" y="1676400"/>
            <a:ext cx="3543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smtClean="0"/>
              <a:t>Code Composer Studio</a:t>
            </a:r>
            <a:endParaRPr lang="en-CA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986706" y="1447800"/>
            <a:ext cx="3543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 err="1" smtClean="0"/>
              <a:t>Energia</a:t>
            </a:r>
            <a:endParaRPr lang="en-CA" sz="2800" dirty="0" smtClean="0"/>
          </a:p>
          <a:p>
            <a:pPr algn="ctr"/>
            <a:r>
              <a:rPr lang="en-CA" sz="2800" dirty="0">
                <a:hlinkClick r:id="rId4"/>
              </a:rPr>
              <a:t>http://energia.nu</a:t>
            </a:r>
            <a:r>
              <a:rPr lang="en-CA" sz="2800" dirty="0" smtClean="0">
                <a:hlinkClick r:id="rId4"/>
              </a:rPr>
              <a:t>/</a:t>
            </a:r>
            <a:endParaRPr lang="en-CA" sz="2800" dirty="0" smtClean="0"/>
          </a:p>
          <a:p>
            <a:pPr algn="ctr"/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21605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Microcontrollers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Thousands Others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Board.Beet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74" y="1981199"/>
            <a:ext cx="1385453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292786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Beetle</a:t>
            </a:r>
            <a:endParaRPr lang="en-US" dirty="0"/>
          </a:p>
        </p:txBody>
      </p:sp>
      <p:pic>
        <p:nvPicPr>
          <p:cNvPr id="1028" name="Picture 4" descr="Board.Nan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183" y="1876480"/>
            <a:ext cx="116731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634532" y="279088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Nanode</a:t>
            </a:r>
            <a:endParaRPr lang="en-US" dirty="0"/>
          </a:p>
        </p:txBody>
      </p:sp>
      <p:pic>
        <p:nvPicPr>
          <p:cNvPr id="1030" name="Picture 6" descr="Board.PinguinoPIC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05000"/>
            <a:ext cx="123245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943600" y="2848104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Pinguino</a:t>
            </a:r>
            <a:r>
              <a:rPr lang="en-US" dirty="0" smtClean="0"/>
              <a:t> PIC32</a:t>
            </a:r>
            <a:endParaRPr lang="en-US" dirty="0"/>
          </a:p>
        </p:txBody>
      </p:sp>
      <p:pic>
        <p:nvPicPr>
          <p:cNvPr id="1032" name="Picture 8" descr="Board.Ruggeduin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58926"/>
            <a:ext cx="128788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1043" y="482441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Ruggeduino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00058" y="4951562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Gamebuino</a:t>
            </a:r>
            <a:endParaRPr lang="en-US" dirty="0"/>
          </a:p>
        </p:txBody>
      </p:sp>
      <p:pic>
        <p:nvPicPr>
          <p:cNvPr id="1034" name="Picture 10" descr="Board.Teens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78" y="4092289"/>
            <a:ext cx="137160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00832" y="14478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of these had limited production runs or have been discontinued.</a:t>
            </a:r>
            <a:endParaRPr lang="en-US" dirty="0"/>
          </a:p>
        </p:txBody>
      </p:sp>
      <p:pic>
        <p:nvPicPr>
          <p:cNvPr id="1036" name="Picture 12" descr="http://edisondev.net/images/news/freescale_board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831" y="3910012"/>
            <a:ext cx="1294062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648200" y="4813063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Freescale</a:t>
            </a:r>
            <a:r>
              <a:rPr lang="en-US" dirty="0" smtClean="0"/>
              <a:t> Freedom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058" y="3833812"/>
            <a:ext cx="155235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839778" y="481306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Teensy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6830" y="5482706"/>
            <a:ext cx="73693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 smtClean="0"/>
              <a:t>Beetle: </a:t>
            </a:r>
            <a:r>
              <a:rPr lang="en-CA" sz="1050" dirty="0" smtClean="0">
                <a:hlinkClick r:id="rId9"/>
              </a:rPr>
              <a:t>http</a:t>
            </a:r>
            <a:r>
              <a:rPr lang="en-CA" sz="1050" dirty="0">
                <a:hlinkClick r:id="rId9"/>
              </a:rPr>
              <a:t>://</a:t>
            </a:r>
            <a:r>
              <a:rPr lang="en-CA" sz="1050" dirty="0" smtClean="0">
                <a:hlinkClick r:id="rId9"/>
              </a:rPr>
              <a:t>www.dfrobot.com/wiki/index.php/Beetle_SKU:DFR0282</a:t>
            </a:r>
            <a:endParaRPr lang="en-CA" sz="1050" dirty="0" smtClean="0"/>
          </a:p>
          <a:p>
            <a:r>
              <a:rPr lang="en-CA" sz="1050" dirty="0" err="1" smtClean="0"/>
              <a:t>Nanode</a:t>
            </a:r>
            <a:r>
              <a:rPr lang="en-CA" sz="1050" dirty="0" smtClean="0"/>
              <a:t>:  </a:t>
            </a:r>
            <a:r>
              <a:rPr lang="en-CA" sz="1050" dirty="0">
                <a:hlinkClick r:id="rId10"/>
              </a:rPr>
              <a:t>http://www.nanode.eu</a:t>
            </a:r>
            <a:r>
              <a:rPr lang="en-CA" sz="1050" dirty="0" smtClean="0">
                <a:hlinkClick r:id="rId10"/>
              </a:rPr>
              <a:t>/</a:t>
            </a:r>
            <a:endParaRPr lang="en-CA" sz="1050" dirty="0" smtClean="0"/>
          </a:p>
          <a:p>
            <a:r>
              <a:rPr lang="en-CA" sz="1050" dirty="0" err="1" smtClean="0"/>
              <a:t>Pinguino</a:t>
            </a:r>
            <a:r>
              <a:rPr lang="en-CA" sz="1050" dirty="0"/>
              <a:t> </a:t>
            </a:r>
            <a:r>
              <a:rPr lang="en-CA" sz="1050" dirty="0" smtClean="0"/>
              <a:t>PIC32:  </a:t>
            </a:r>
            <a:r>
              <a:rPr lang="en-CA" sz="1050" dirty="0">
                <a:hlinkClick r:id="rId11"/>
              </a:rPr>
              <a:t>https://</a:t>
            </a:r>
            <a:r>
              <a:rPr lang="en-CA" sz="1050" dirty="0" smtClean="0">
                <a:hlinkClick r:id="rId11"/>
              </a:rPr>
              <a:t>www.olimex.com/Products/Duino/PIC32/PIC32-PINGUINO/open-source-hardware</a:t>
            </a:r>
            <a:endParaRPr lang="en-CA" sz="1050" dirty="0" smtClean="0"/>
          </a:p>
          <a:p>
            <a:r>
              <a:rPr lang="en-CA" sz="1050" dirty="0" err="1" smtClean="0"/>
              <a:t>Ruggeduino</a:t>
            </a:r>
            <a:r>
              <a:rPr lang="en-CA" sz="1050" dirty="0"/>
              <a:t>: </a:t>
            </a:r>
            <a:r>
              <a:rPr lang="en-CA" sz="1050" dirty="0">
                <a:hlinkClick r:id="rId12"/>
              </a:rPr>
              <a:t>http://www.ruggedcircuits.com/ruggeduino</a:t>
            </a:r>
            <a:r>
              <a:rPr lang="en-CA" sz="1050" dirty="0" smtClean="0">
                <a:hlinkClick r:id="rId12"/>
              </a:rPr>
              <a:t>/</a:t>
            </a:r>
            <a:endParaRPr lang="en-CA" sz="1050" dirty="0" smtClean="0"/>
          </a:p>
          <a:p>
            <a:r>
              <a:rPr lang="en-CA" sz="1050" dirty="0" err="1" smtClean="0"/>
              <a:t>Gamebuino</a:t>
            </a:r>
            <a:r>
              <a:rPr lang="en-CA" sz="1050" dirty="0"/>
              <a:t>:  </a:t>
            </a:r>
            <a:r>
              <a:rPr lang="en-CA" sz="1050" dirty="0">
                <a:hlinkClick r:id="rId13"/>
              </a:rPr>
              <a:t>http://gamebuino.com</a:t>
            </a:r>
            <a:r>
              <a:rPr lang="en-CA" sz="1050" dirty="0" smtClean="0">
                <a:hlinkClick r:id="rId13"/>
              </a:rPr>
              <a:t>/</a:t>
            </a:r>
            <a:endParaRPr lang="en-CA" sz="1050" dirty="0" smtClean="0"/>
          </a:p>
          <a:p>
            <a:r>
              <a:rPr lang="en-CA" sz="1050" dirty="0" err="1" smtClean="0"/>
              <a:t>Freescale</a:t>
            </a:r>
            <a:r>
              <a:rPr lang="en-CA" sz="1050" dirty="0"/>
              <a:t> Freedom:  </a:t>
            </a:r>
            <a:r>
              <a:rPr lang="en-CA" sz="1050" dirty="0">
                <a:hlinkClick r:id="rId14"/>
              </a:rPr>
              <a:t>http://</a:t>
            </a:r>
            <a:r>
              <a:rPr lang="en-CA" sz="1050" dirty="0" smtClean="0">
                <a:hlinkClick r:id="rId14"/>
              </a:rPr>
              <a:t>www.freescale.com/webapp/sps/site/overview.jsp?code=FREDEVPLA</a:t>
            </a:r>
            <a:endParaRPr lang="en-CA" sz="1050" dirty="0" smtClean="0"/>
          </a:p>
          <a:p>
            <a:r>
              <a:rPr lang="en-CA" sz="1050" dirty="0"/>
              <a:t>Teensy:  </a:t>
            </a:r>
            <a:r>
              <a:rPr lang="en-CA" sz="1050" dirty="0">
                <a:hlinkClick r:id="rId15"/>
              </a:rPr>
              <a:t>https://www.pjrc.com/teensy</a:t>
            </a:r>
            <a:r>
              <a:rPr lang="en-CA" sz="1050" dirty="0" smtClean="0">
                <a:hlinkClick r:id="rId15"/>
              </a:rPr>
              <a:t>/</a:t>
            </a:r>
            <a:endParaRPr lang="en-CA" sz="1050" dirty="0" smtClean="0"/>
          </a:p>
          <a:p>
            <a:endParaRPr lang="en-CA" sz="1050" dirty="0"/>
          </a:p>
        </p:txBody>
      </p:sp>
    </p:spTree>
    <p:extLst>
      <p:ext uri="{BB962C8B-B14F-4D97-AF65-F5344CB8AC3E}">
        <p14:creationId xmlns:p14="http://schemas.microsoft.com/office/powerpoint/2010/main" val="12712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Single-Board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Processor Speed (</a:t>
            </a:r>
            <a:r>
              <a:rPr lang="en-US" dirty="0" err="1" smtClean="0"/>
              <a:t>Ghz</a:t>
            </a:r>
            <a:r>
              <a:rPr lang="en-US" dirty="0" smtClean="0"/>
              <a:t>, Multiple core)</a:t>
            </a:r>
          </a:p>
          <a:p>
            <a:pPr lvl="1"/>
            <a:r>
              <a:rPr lang="en-US" dirty="0" smtClean="0"/>
              <a:t>RAM (speed of RAM)</a:t>
            </a:r>
          </a:p>
          <a:p>
            <a:pPr lvl="1"/>
            <a:r>
              <a:rPr lang="en-US" dirty="0" smtClean="0"/>
              <a:t>Video Card (Home entertainment)</a:t>
            </a:r>
          </a:p>
          <a:p>
            <a:pPr lvl="1"/>
            <a:r>
              <a:rPr lang="en-US" dirty="0" smtClean="0"/>
              <a:t>On-board storage (FLASH)</a:t>
            </a:r>
          </a:p>
          <a:p>
            <a:pPr lvl="1"/>
            <a:r>
              <a:rPr lang="en-US" dirty="0" smtClean="0"/>
              <a:t>Hard-drive storage</a:t>
            </a:r>
          </a:p>
          <a:p>
            <a:pPr lvl="1"/>
            <a:r>
              <a:rPr lang="en-US" dirty="0" smtClean="0"/>
              <a:t>GPIO pins</a:t>
            </a:r>
          </a:p>
          <a:p>
            <a:pPr lvl="1"/>
            <a:r>
              <a:rPr lang="en-US" dirty="0" smtClean="0"/>
              <a:t>Features</a:t>
            </a:r>
          </a:p>
          <a:p>
            <a:pPr lvl="2"/>
            <a:r>
              <a:rPr lang="en-US" dirty="0" smtClean="0"/>
              <a:t>Audio jack</a:t>
            </a:r>
          </a:p>
          <a:p>
            <a:pPr lvl="2"/>
            <a:r>
              <a:rPr lang="en-US" dirty="0" smtClean="0"/>
              <a:t>IR remote</a:t>
            </a:r>
          </a:p>
          <a:p>
            <a:pPr lvl="2"/>
            <a:r>
              <a:rPr lang="en-US" dirty="0" smtClean="0"/>
              <a:t>Blue tooth</a:t>
            </a:r>
          </a:p>
          <a:p>
            <a:pPr lvl="2"/>
            <a:r>
              <a:rPr lang="en-US" dirty="0" smtClean="0"/>
              <a:t>Other connectors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7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Single-Board Computers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Hidden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Minimum: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Other Requirements: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 descr="http://pixabay.com/static/uploads/photo/2013/07/12/12/49/sd-memory-card-146331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36" y="2179608"/>
            <a:ext cx="801528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xabay.com/static/uploads/photo/2014/06/21/16/57/network-373877_64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5" t="15975" r="5825" b="27987"/>
          <a:stretch/>
        </p:blipFill>
        <p:spPr bwMode="auto">
          <a:xfrm>
            <a:off x="3543300" y="2179321"/>
            <a:ext cx="1456267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28036" y="322829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SD card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166533" y="3183723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Ethernet Connection</a:t>
            </a:r>
            <a:endParaRPr lang="en-US" b="1" dirty="0"/>
          </a:p>
        </p:txBody>
      </p:sp>
      <p:pic>
        <p:nvPicPr>
          <p:cNvPr id="1030" name="Picture 6" descr="http://pixabay.com/static/uploads/photo/2013/03/01/18/48/adapter-88001_64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9" r="17027" b="23005"/>
          <a:stretch/>
        </p:blipFill>
        <p:spPr bwMode="auto">
          <a:xfrm>
            <a:off x="1066800" y="4569595"/>
            <a:ext cx="943155" cy="882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pixabay.com/static/uploads/photo/2012/04/13/17/00/lcd-32872_64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266" y="4538033"/>
            <a:ext cx="1184034" cy="109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pixabay.com/static/uploads/photo/2013/07/12/19/25/usb-cable-154767_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9512"/>
            <a:ext cx="1135340" cy="100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34970" y="320155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USB Power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10450" y="5798964"/>
            <a:ext cx="2975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HDMI connection + Monitor</a:t>
            </a:r>
            <a:endParaRPr lang="en-US" b="1" dirty="0"/>
          </a:p>
        </p:txBody>
      </p:sp>
      <p:pic>
        <p:nvPicPr>
          <p:cNvPr id="1036" name="Picture 12" descr="http://pixabay.com/get/eb562ca5ac8a11592173/1423858023/keyboard-155512_1280.png?direc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21319">
            <a:off x="4939634" y="4365742"/>
            <a:ext cx="1390670" cy="69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pixabay.com/get/061f1e16c3dbcccafa5f/1423858071/computer-mouse-152249_1280.png?direc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877150"/>
            <a:ext cx="793436" cy="746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985158" y="5692557"/>
            <a:ext cx="2925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Keyboard + Mouse +</a:t>
            </a:r>
          </a:p>
          <a:p>
            <a:pPr algn="ctr"/>
            <a:r>
              <a:rPr lang="en-US" b="1" dirty="0" smtClean="0"/>
              <a:t>USB Hub (sometimes)</a:t>
            </a:r>
            <a:endParaRPr lang="en-US" b="1" dirty="0"/>
          </a:p>
        </p:txBody>
      </p:sp>
      <p:pic>
        <p:nvPicPr>
          <p:cNvPr id="1040" name="Picture 16" descr="http://pixabay.com/static/uploads/photo/2012/04/02/16/17/usb-24859_64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855" y="4344684"/>
            <a:ext cx="1171786" cy="58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53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8" grpId="0"/>
      <p:bldP spid="12" grpId="0"/>
      <p:bldP spid="13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Single-Board Computers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Raspberry Pi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002177"/>
              </p:ext>
            </p:extLst>
          </p:nvPr>
        </p:nvGraphicFramePr>
        <p:xfrm>
          <a:off x="914400" y="2971800"/>
          <a:ext cx="6677649" cy="26573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225883"/>
                <a:gridCol w="2225883"/>
                <a:gridCol w="2225883"/>
              </a:tblGrid>
              <a:tr h="505292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Raspberry Pi Model B</a:t>
                      </a: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Raspberry Pi 2</a:t>
                      </a:r>
                      <a:endParaRPr lang="en-US" sz="1600" b="1" dirty="0" smtClean="0"/>
                    </a:p>
                  </a:txBody>
                  <a:tcPr marL="74196" marR="74196" marT="37098" marB="37098" anchor="ctr"/>
                </a:tc>
              </a:tr>
              <a:tr h="29678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Processor</a:t>
                      </a: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ARM1176JZF-S core</a:t>
                      </a: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Quad-core </a:t>
                      </a:r>
                      <a:r>
                        <a:rPr lang="en-US" sz="1600" dirty="0" smtClean="0"/>
                        <a:t> ARM7 </a:t>
                      </a:r>
                      <a:endParaRPr lang="en-US" sz="1600" dirty="0"/>
                    </a:p>
                  </a:txBody>
                  <a:tcPr marL="74196" marR="74196" marT="37098" marB="37098" anchor="ctr"/>
                </a:tc>
              </a:tr>
              <a:tr h="29678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Flash Memory</a:t>
                      </a: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None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 marL="74196" marR="74196" marT="37098" marB="37098" anchor="ctr"/>
                </a:tc>
              </a:tr>
              <a:tr h="29678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Clock Speed</a:t>
                      </a: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700 MHz</a:t>
                      </a: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800 MHz</a:t>
                      </a:r>
                    </a:p>
                  </a:txBody>
                  <a:tcPr marL="74196" marR="74196" marT="37098" marB="37098" anchor="ctr"/>
                </a:tc>
              </a:tr>
              <a:tr h="29678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RAM</a:t>
                      </a: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512MB</a:t>
                      </a: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 GB</a:t>
                      </a:r>
                    </a:p>
                  </a:txBody>
                  <a:tcPr marL="74196" marR="74196" marT="37098" marB="37098" anchor="ctr"/>
                </a:tc>
              </a:tr>
              <a:tr h="296784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Price (</a:t>
                      </a:r>
                      <a:r>
                        <a:rPr lang="en-US" sz="1600" b="1" dirty="0" err="1"/>
                        <a:t>approx</a:t>
                      </a:r>
                      <a:r>
                        <a:rPr lang="en-US" sz="1600" b="1" dirty="0"/>
                        <a:t>, USD)</a:t>
                      </a: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$</a:t>
                      </a:r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39.95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</a:rPr>
                        <a:t>$</a:t>
                      </a:r>
                      <a:r>
                        <a:rPr lang="en-US" sz="1600" dirty="0" smtClean="0">
                          <a:solidFill>
                            <a:srgbClr val="C00000"/>
                          </a:solidFill>
                        </a:rPr>
                        <a:t>35.00</a:t>
                      </a:r>
                      <a:endParaRPr lang="en-US" sz="1600" dirty="0">
                        <a:solidFill>
                          <a:srgbClr val="C00000"/>
                        </a:solidFill>
                      </a:endParaRPr>
                    </a:p>
                  </a:txBody>
                  <a:tcPr marL="74196" marR="74196" marT="37098" marB="37098" anchor="ctr"/>
                </a:tc>
              </a:tr>
              <a:tr h="519373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/>
                        <a:t>Other Features</a:t>
                      </a:r>
                      <a:endParaRPr lang="en-US" sz="1600" b="1" dirty="0"/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2x </a:t>
                      </a:r>
                      <a:r>
                        <a:rPr lang="en-US" sz="1600" dirty="0"/>
                        <a:t>USB </a:t>
                      </a:r>
                      <a:r>
                        <a:rPr lang="en-US" sz="1600" dirty="0" smtClean="0"/>
                        <a:t>ports</a:t>
                      </a:r>
                    </a:p>
                    <a:p>
                      <a:pPr algn="ctr"/>
                      <a:r>
                        <a:rPr lang="en-US" sz="1600" dirty="0" smtClean="0"/>
                        <a:t>26x GPIO pins</a:t>
                      </a:r>
                      <a:endParaRPr lang="en-US" sz="1600" dirty="0"/>
                    </a:p>
                  </a:txBody>
                  <a:tcPr marL="74196" marR="74196" marT="37098" marB="370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4x </a:t>
                      </a:r>
                      <a:r>
                        <a:rPr lang="en-US" sz="1600" dirty="0" smtClean="0"/>
                        <a:t>USB2.0</a:t>
                      </a:r>
                    </a:p>
                    <a:p>
                      <a:pPr algn="ctr"/>
                      <a:r>
                        <a:rPr lang="en-US" sz="1600" dirty="0" smtClean="0"/>
                        <a:t>40x GPIO pins</a:t>
                      </a:r>
                    </a:p>
                  </a:txBody>
                  <a:tcPr marL="74196" marR="74196" marT="37098" marB="37098" anchor="ctr"/>
                </a:tc>
              </a:tr>
            </a:tbl>
          </a:graphicData>
        </a:graphic>
      </p:graphicFrame>
      <p:pic>
        <p:nvPicPr>
          <p:cNvPr id="1026" name="Picture 2" descr="Raspberry 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446" y="1452113"/>
            <a:ext cx="188886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/>
          <a:stretch/>
        </p:blipFill>
        <p:spPr bwMode="auto">
          <a:xfrm>
            <a:off x="5555411" y="1489494"/>
            <a:ext cx="2142617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2300" y="6248400"/>
            <a:ext cx="7848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Image Source: http</a:t>
            </a:r>
            <a:r>
              <a:rPr lang="en-US" sz="800" dirty="0"/>
              <a:t>://www.techradar.com/news/computing-components/peripherals/raspberry-pi-2-outed-with-faster-cpu-double-ram-and-windows-10-support-1283075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72022" y="5791200"/>
            <a:ext cx="289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http://www.raspberrypi.org/</a:t>
            </a:r>
          </a:p>
        </p:txBody>
      </p:sp>
    </p:spTree>
    <p:extLst>
      <p:ext uri="{BB962C8B-B14F-4D97-AF65-F5344CB8AC3E}">
        <p14:creationId xmlns:p14="http://schemas.microsoft.com/office/powerpoint/2010/main" val="400430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Single-Board Computers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Beaglebone</a:t>
            </a:r>
            <a:r>
              <a:rPr lang="en-US" dirty="0" smtClean="0"/>
              <a:t> </a:t>
            </a:r>
            <a:r>
              <a:rPr lang="en-US" dirty="0"/>
              <a:t>Black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4835158"/>
              </p:ext>
            </p:extLst>
          </p:nvPr>
        </p:nvGraphicFramePr>
        <p:xfrm>
          <a:off x="914400" y="2286000"/>
          <a:ext cx="4267200" cy="336771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66900"/>
                <a:gridCol w="2400300"/>
              </a:tblGrid>
              <a:tr h="3300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/>
                      </a:r>
                      <a:br>
                        <a:rPr lang="en-US" sz="1400" dirty="0"/>
                      </a:b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err="1" smtClean="0">
                          <a:effectLst/>
                        </a:rPr>
                        <a:t>Beaglebone</a:t>
                      </a:r>
                      <a:r>
                        <a:rPr lang="en-US" sz="1800" b="1" kern="1200" dirty="0" smtClean="0">
                          <a:effectLst/>
                        </a:rPr>
                        <a:t> Black</a:t>
                      </a:r>
                      <a:endParaRPr lang="en-US" sz="18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46444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Processor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1GHZ 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325351">
                <a:tc>
                  <a:txBody>
                    <a:bodyPr/>
                    <a:lstStyle/>
                    <a:p>
                      <a:r>
                        <a:rPr lang="en-US" sz="1400" b="1" dirty="0"/>
                        <a:t>Flash Memory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2GB 8-bit </a:t>
                      </a:r>
                      <a:r>
                        <a:rPr lang="en-US" sz="1400" kern="1200" dirty="0" err="1" smtClean="0">
                          <a:effectLst/>
                        </a:rPr>
                        <a:t>eMMC</a:t>
                      </a:r>
                      <a:r>
                        <a:rPr lang="en-US" sz="1400" kern="1200" dirty="0" smtClean="0">
                          <a:effectLst/>
                        </a:rPr>
                        <a:t> on-board storage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18862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RAM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512MB DDR3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10374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Other Features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400" dirty="0" smtClean="0">
                          <a:latin typeface="+mn-lt"/>
                        </a:rPr>
                        <a:t>Open Hardware</a:t>
                      </a:r>
                      <a:r>
                        <a:rPr lang="en-US" sz="1400" baseline="0" dirty="0" smtClean="0">
                          <a:latin typeface="+mn-lt"/>
                        </a:rPr>
                        <a:t> Architecture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400" baseline="0" dirty="0" smtClean="0">
                          <a:latin typeface="+mn-lt"/>
                        </a:rPr>
                        <a:t>1x USB port</a:t>
                      </a:r>
                    </a:p>
                    <a:p>
                      <a:pPr marL="285750" indent="-285750" algn="l">
                        <a:buFont typeface="Arial" pitchFamily="34" charset="0"/>
                        <a:buChar char="•"/>
                      </a:pPr>
                      <a:r>
                        <a:rPr lang="en-US" sz="1400" baseline="0" dirty="0" smtClean="0">
                          <a:latin typeface="+mn-lt"/>
                        </a:rPr>
                        <a:t>92x GPIO pins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6130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Price (</a:t>
                      </a:r>
                      <a:r>
                        <a:rPr lang="en-US" sz="1400" b="1" dirty="0" err="1"/>
                        <a:t>approx</a:t>
                      </a:r>
                      <a:r>
                        <a:rPr lang="en-US" sz="1400" b="1" dirty="0"/>
                        <a:t>, USD)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rgbClr val="C00000"/>
                          </a:solidFill>
                          <a:effectLst/>
                        </a:rPr>
                        <a:t>$45.00</a:t>
                      </a:r>
                      <a:endParaRPr lang="en-US" sz="14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6" descr="Beaglebone Blac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362200"/>
            <a:ext cx="2286000" cy="206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352800" y="5943599"/>
            <a:ext cx="3209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http://beagleboard.org/</a:t>
            </a:r>
          </a:p>
        </p:txBody>
      </p:sp>
    </p:spTree>
    <p:extLst>
      <p:ext uri="{BB962C8B-B14F-4D97-AF65-F5344CB8AC3E}">
        <p14:creationId xmlns:p14="http://schemas.microsoft.com/office/powerpoint/2010/main" val="328487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5120654"/>
              </p:ext>
            </p:extLst>
          </p:nvPr>
        </p:nvGraphicFramePr>
        <p:xfrm>
          <a:off x="914400" y="2286000"/>
          <a:ext cx="3733800" cy="32043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66900"/>
                <a:gridCol w="1866900"/>
              </a:tblGrid>
              <a:tr h="3300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/>
                      </a:r>
                      <a:br>
                        <a:rPr lang="en-US" sz="1400" dirty="0"/>
                      </a:b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effectLst/>
                        </a:rPr>
                        <a:t>Banana Pi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46444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Processor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1</a:t>
                      </a:r>
                      <a:r>
                        <a:rPr lang="en-US" sz="1400" kern="1200" baseline="0" dirty="0" smtClean="0">
                          <a:effectLst/>
                        </a:rPr>
                        <a:t> </a:t>
                      </a:r>
                      <a:r>
                        <a:rPr lang="en-US" sz="1400" kern="1200" dirty="0" smtClean="0">
                          <a:effectLst/>
                        </a:rPr>
                        <a:t>GHz dual core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325351">
                <a:tc>
                  <a:txBody>
                    <a:bodyPr/>
                    <a:lstStyle/>
                    <a:p>
                      <a:r>
                        <a:rPr lang="en-US" sz="1400" b="1" dirty="0"/>
                        <a:t>Flash Memory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rgbClr val="FF0000"/>
                          </a:solidFill>
                          <a:effectLst/>
                        </a:rPr>
                        <a:t>None</a:t>
                      </a:r>
                      <a:endParaRPr lang="en-US" sz="140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18862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RAM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1GB DD3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10374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Other Features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 smtClean="0">
                          <a:effectLst/>
                        </a:rPr>
                        <a:t>SATA Connection</a:t>
                      </a:r>
                    </a:p>
                    <a:p>
                      <a:pPr algn="l"/>
                      <a:r>
                        <a:rPr lang="en-US" sz="1400" kern="1200" dirty="0" smtClean="0">
                          <a:effectLst/>
                          <a:latin typeface="+mn-lt"/>
                        </a:rPr>
                        <a:t>Audio Connector</a:t>
                      </a:r>
                    </a:p>
                    <a:p>
                      <a:pPr algn="l"/>
                      <a:r>
                        <a:rPr lang="en-US" sz="1400" kern="1200" dirty="0" smtClean="0">
                          <a:effectLst/>
                          <a:latin typeface="+mn-lt"/>
                        </a:rPr>
                        <a:t>2x USB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6130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Price (</a:t>
                      </a:r>
                      <a:r>
                        <a:rPr lang="en-US" sz="1400" b="1" dirty="0" err="1"/>
                        <a:t>approx</a:t>
                      </a:r>
                      <a:r>
                        <a:rPr lang="en-US" sz="1400" b="1" dirty="0"/>
                        <a:t>, USD)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rgbClr val="C00000"/>
                          </a:solidFill>
                          <a:effectLst/>
                        </a:rPr>
                        <a:t>$60</a:t>
                      </a:r>
                      <a:endParaRPr lang="en-US" sz="14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Single board Computers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Banana Pi</a:t>
            </a:r>
            <a:endParaRPr lang="en-US" dirty="0"/>
          </a:p>
        </p:txBody>
      </p:sp>
      <p:pic>
        <p:nvPicPr>
          <p:cNvPr id="6146" name="Picture 2" descr="http://3.bp.blogspot.com/-GoEelIoko-w/U2h3F0qXJJI/AAAAAAAAA1M/1XcSOrhLnlk/s1600/BananaPi-A+45degr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1981200"/>
            <a:ext cx="3810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71800" y="5791200"/>
            <a:ext cx="35203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http://www.bananapi.org/</a:t>
            </a:r>
          </a:p>
        </p:txBody>
      </p:sp>
    </p:spTree>
    <p:extLst>
      <p:ext uri="{BB962C8B-B14F-4D97-AF65-F5344CB8AC3E}">
        <p14:creationId xmlns:p14="http://schemas.microsoft.com/office/powerpoint/2010/main" val="377247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8620850"/>
              </p:ext>
            </p:extLst>
          </p:nvPr>
        </p:nvGraphicFramePr>
        <p:xfrm>
          <a:off x="914400" y="2286000"/>
          <a:ext cx="3733800" cy="32043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66900"/>
                <a:gridCol w="1866900"/>
              </a:tblGrid>
              <a:tr h="3300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/>
                      </a:r>
                      <a:br>
                        <a:rPr lang="en-US" sz="1400" dirty="0"/>
                      </a:b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effectLst/>
                        </a:rPr>
                        <a:t>ODROID-C1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46444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Processor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1.5GHz quad core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325351">
                <a:tc>
                  <a:txBody>
                    <a:bodyPr/>
                    <a:lstStyle/>
                    <a:p>
                      <a:r>
                        <a:rPr lang="en-US" sz="1400" b="1" dirty="0"/>
                        <a:t>Flash Memory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slot for expansion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18862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RAM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1GB DD3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10374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Other Features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 smtClean="0">
                          <a:effectLst/>
                        </a:rPr>
                        <a:t>Infrared (IR) receiver</a:t>
                      </a:r>
                    </a:p>
                    <a:p>
                      <a:pPr algn="l"/>
                      <a:r>
                        <a:rPr lang="en-US" sz="1400" kern="1200" dirty="0" smtClean="0">
                          <a:effectLst/>
                          <a:latin typeface="+mn-lt"/>
                        </a:rPr>
                        <a:t>4x USB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6130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Price (</a:t>
                      </a:r>
                      <a:r>
                        <a:rPr lang="en-US" sz="1400" b="1" dirty="0" err="1"/>
                        <a:t>approx</a:t>
                      </a:r>
                      <a:r>
                        <a:rPr lang="en-US" sz="1400" b="1" dirty="0"/>
                        <a:t>, USD)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rgbClr val="C00000"/>
                          </a:solidFill>
                          <a:effectLst/>
                        </a:rPr>
                        <a:t>$36.95 </a:t>
                      </a:r>
                      <a:endParaRPr lang="en-US" sz="14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</a:tbl>
          </a:graphicData>
        </a:graphic>
      </p:graphicFrame>
      <p:pic>
        <p:nvPicPr>
          <p:cNvPr id="2050" name="Picture 2" descr="ODRDOID-C1 by Hardkern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362200"/>
            <a:ext cx="2667000" cy="20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Single board Computers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ODROID-C1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22600" y="5996632"/>
            <a:ext cx="3706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http://www.hardkernel.com</a:t>
            </a:r>
          </a:p>
        </p:txBody>
      </p:sp>
    </p:spTree>
    <p:extLst>
      <p:ext uri="{BB962C8B-B14F-4D97-AF65-F5344CB8AC3E}">
        <p14:creationId xmlns:p14="http://schemas.microsoft.com/office/powerpoint/2010/main" val="244114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72473"/>
              </p:ext>
            </p:extLst>
          </p:nvPr>
        </p:nvGraphicFramePr>
        <p:xfrm>
          <a:off x="914400" y="2260858"/>
          <a:ext cx="4343400" cy="350098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171700"/>
                <a:gridCol w="2171700"/>
              </a:tblGrid>
              <a:tr h="53396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/>
                      </a:r>
                      <a:br>
                        <a:rPr lang="en-US" sz="1400" dirty="0"/>
                      </a:b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UDOO Quad</a:t>
                      </a:r>
                      <a:endParaRPr lang="en-US" sz="1600" b="1" dirty="0" smtClean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507444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Processor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Quad-core 1GHz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355470">
                <a:tc>
                  <a:txBody>
                    <a:bodyPr/>
                    <a:lstStyle/>
                    <a:p>
                      <a:r>
                        <a:rPr lang="en-US" sz="1400" b="1" dirty="0"/>
                        <a:t>Flash Memory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None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(SATA connector)</a:t>
                      </a:r>
                      <a:endParaRPr 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30085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RAM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 GB DDR3</a:t>
                      </a:r>
                      <a:endParaRPr lang="en-US" sz="140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1133479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Other Features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smtClean="0"/>
                        <a:t>2x USB port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/>
                        <a:t>WiFi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/>
                        <a:t>Module </a:t>
                      </a:r>
                      <a:r>
                        <a:rPr lang="en-US" sz="1400"/>
                        <a:t/>
                      </a:r>
                      <a:br>
                        <a:rPr lang="en-US" sz="1400"/>
                      </a:br>
                      <a:r>
                        <a:rPr lang="en-US" sz="1400" smtClean="0">
                          <a:latin typeface="+mn-lt"/>
                        </a:rPr>
                        <a:t>76 </a:t>
                      </a:r>
                      <a:r>
                        <a:rPr lang="en-US" sz="1400" dirty="0" smtClean="0">
                          <a:latin typeface="+mn-lt"/>
                        </a:rPr>
                        <a:t>x GPIO pins</a:t>
                      </a:r>
                    </a:p>
                    <a:p>
                      <a:pPr algn="l"/>
                      <a:r>
                        <a:rPr lang="en-US" sz="1400" dirty="0" smtClean="0"/>
                        <a:t>Analog Audio and </a:t>
                      </a:r>
                      <a:r>
                        <a:rPr lang="en-US" sz="1400" dirty="0" err="1" smtClean="0"/>
                        <a:t>Mic</a:t>
                      </a:r>
                      <a:endParaRPr lang="en-US" sz="1400" dirty="0" smtClean="0"/>
                    </a:p>
                  </a:txBody>
                  <a:tcPr marL="61999" marR="61999" marT="31000" marB="31000" anchor="ctr"/>
                </a:tc>
              </a:tr>
              <a:tr h="669782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Price (</a:t>
                      </a:r>
                      <a:r>
                        <a:rPr lang="en-US" sz="1400" b="1" dirty="0" err="1"/>
                        <a:t>approx</a:t>
                      </a:r>
                      <a:r>
                        <a:rPr lang="en-US" sz="1400" b="1" dirty="0"/>
                        <a:t>, USD)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rgbClr val="C00000"/>
                          </a:solidFill>
                        </a:rPr>
                        <a:t>$135.00</a:t>
                      </a:r>
                      <a:endParaRPr lang="en-US" sz="14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</a:tbl>
          </a:graphicData>
        </a:graphic>
      </p:graphicFrame>
      <p:pic>
        <p:nvPicPr>
          <p:cNvPr id="2052" name="Picture 4" descr="UDOO Qu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38400"/>
            <a:ext cx="194553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Single-Board Computers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UDOO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600" y="6019799"/>
            <a:ext cx="3007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http://www.udoo.org/</a:t>
            </a:r>
          </a:p>
        </p:txBody>
      </p:sp>
    </p:spTree>
    <p:extLst>
      <p:ext uri="{BB962C8B-B14F-4D97-AF65-F5344CB8AC3E}">
        <p14:creationId xmlns:p14="http://schemas.microsoft.com/office/powerpoint/2010/main" val="185200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745749"/>
              </p:ext>
            </p:extLst>
          </p:nvPr>
        </p:nvGraphicFramePr>
        <p:xfrm>
          <a:off x="914400" y="2286000"/>
          <a:ext cx="3733800" cy="320434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66900"/>
                <a:gridCol w="1866900"/>
              </a:tblGrid>
              <a:tr h="3300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/>
                      </a:r>
                      <a:br>
                        <a:rPr lang="en-US" sz="1400" dirty="0"/>
                      </a:b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effectLst/>
                        </a:rPr>
                        <a:t>Firefly-RK3288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46444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Processor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1.8GHz quad core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325351">
                <a:tc>
                  <a:txBody>
                    <a:bodyPr/>
                    <a:lstStyle/>
                    <a:p>
                      <a:r>
                        <a:rPr lang="en-US" sz="1400" b="1" dirty="0"/>
                        <a:t>Flash Memory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16 GB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188625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RAM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effectLst/>
                        </a:rPr>
                        <a:t>2 GB DD3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1037438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Other Features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 smtClean="0">
                          <a:effectLst/>
                        </a:rPr>
                        <a:t>Infrared (IR) receiver</a:t>
                      </a:r>
                    </a:p>
                    <a:p>
                      <a:pPr algn="l"/>
                      <a:r>
                        <a:rPr lang="en-US" sz="1400" kern="1200" dirty="0" smtClean="0">
                          <a:effectLst/>
                          <a:latin typeface="+mn-lt"/>
                        </a:rPr>
                        <a:t>VGA adapter</a:t>
                      </a:r>
                    </a:p>
                    <a:p>
                      <a:pPr algn="l"/>
                      <a:r>
                        <a:rPr lang="en-US" sz="1400" kern="1200" dirty="0" smtClean="0">
                          <a:effectLst/>
                          <a:latin typeface="+mn-lt"/>
                        </a:rPr>
                        <a:t>2x USB</a:t>
                      </a:r>
                      <a:endParaRPr lang="en-US" sz="1400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  <a:tr h="613031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/>
                        <a:t>Price (</a:t>
                      </a:r>
                      <a:r>
                        <a:rPr lang="en-US" sz="1400" b="1" dirty="0" err="1"/>
                        <a:t>approx</a:t>
                      </a:r>
                      <a:r>
                        <a:rPr lang="en-US" sz="1400" b="1" dirty="0"/>
                        <a:t>, USD)</a:t>
                      </a:r>
                      <a:endParaRPr lang="en-US" sz="1400" b="1" dirty="0"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1200" dirty="0" smtClean="0">
                          <a:solidFill>
                            <a:srgbClr val="C00000"/>
                          </a:solidFill>
                          <a:effectLst/>
                        </a:rPr>
                        <a:t>$189 </a:t>
                      </a:r>
                      <a:endParaRPr lang="en-US" sz="1400" dirty="0">
                        <a:solidFill>
                          <a:srgbClr val="C00000"/>
                        </a:solidFill>
                        <a:latin typeface="+mn-lt"/>
                      </a:endParaRPr>
                    </a:p>
                  </a:txBody>
                  <a:tcPr marL="61999" marR="61999" marT="31000" marB="31000" anchor="ctr"/>
                </a:tc>
              </a:tr>
            </a:tbl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Single board Computers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Firefly-RK3288</a:t>
            </a:r>
            <a:endParaRPr lang="en-US" dirty="0"/>
          </a:p>
        </p:txBody>
      </p:sp>
      <p:pic>
        <p:nvPicPr>
          <p:cNvPr id="5122" name="Picture 2" descr="http://edisondev.net/images/cpu/firefly/RK32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14600"/>
            <a:ext cx="4343400" cy="286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749539" y="6070600"/>
            <a:ext cx="3797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dirty="0"/>
              <a:t>http://www.t-firefly.com/en/</a:t>
            </a:r>
          </a:p>
        </p:txBody>
      </p:sp>
    </p:spTree>
    <p:extLst>
      <p:ext uri="{BB962C8B-B14F-4D97-AF65-F5344CB8AC3E}">
        <p14:creationId xmlns:p14="http://schemas.microsoft.com/office/powerpoint/2010/main" val="309091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Vision-based </a:t>
            </a:r>
            <a:r>
              <a:rPr lang="en-US" dirty="0" smtClean="0"/>
              <a:t>robot control</a:t>
            </a:r>
          </a:p>
          <a:p>
            <a:r>
              <a:rPr lang="en-US" dirty="0" smtClean="0"/>
              <a:t>UBCO Mechatronics Club</a:t>
            </a:r>
          </a:p>
          <a:p>
            <a:r>
              <a:rPr lang="en-US" dirty="0" smtClean="0"/>
              <a:t>Time-Lapse Photography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304800"/>
            <a:ext cx="1497753" cy="138112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495800"/>
            <a:ext cx="3810000" cy="1786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373174"/>
            <a:ext cx="4267200" cy="180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13" y="2590800"/>
            <a:ext cx="221932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413" y="5065976"/>
            <a:ext cx="1756198" cy="116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129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Community is Key</a:t>
            </a:r>
          </a:p>
          <a:p>
            <a:pPr lvl="1"/>
            <a:r>
              <a:rPr lang="en-US" dirty="0" smtClean="0"/>
              <a:t>If you learn something, share.</a:t>
            </a:r>
          </a:p>
          <a:p>
            <a:r>
              <a:rPr lang="en-US" dirty="0" smtClean="0"/>
              <a:t>Don’t just stick to the “popular” devices.</a:t>
            </a:r>
          </a:p>
          <a:p>
            <a:r>
              <a:rPr lang="en-US" dirty="0" smtClean="0"/>
              <a:t>For low power requirements, simple tasks, use microcontroller.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My Knowledge about </a:t>
            </a:r>
            <a:r>
              <a:rPr lang="en-CA" dirty="0" err="1" smtClean="0"/>
              <a:t>Arduino</a:t>
            </a:r>
            <a:r>
              <a:rPr lang="en-CA" dirty="0" smtClean="0"/>
              <a:t>/</a:t>
            </a:r>
            <a:r>
              <a:rPr lang="en-CA" dirty="0" err="1" smtClean="0"/>
              <a:t>RPi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://edisondev.net/</a:t>
            </a:r>
            <a:endParaRPr lang="en-US" dirty="0"/>
          </a:p>
          <a:p>
            <a:pPr lvl="1"/>
            <a:r>
              <a:rPr lang="en-US" dirty="0"/>
              <a:t>Tutorials and </a:t>
            </a:r>
            <a:r>
              <a:rPr lang="en-US" dirty="0" smtClean="0"/>
              <a:t>information </a:t>
            </a:r>
            <a:r>
              <a:rPr lang="en-US" dirty="0"/>
              <a:t>about </a:t>
            </a:r>
            <a:r>
              <a:rPr lang="en-US" dirty="0" smtClean="0"/>
              <a:t>single-board </a:t>
            </a:r>
            <a:r>
              <a:rPr lang="en-US" dirty="0"/>
              <a:t>computers and microcontrollers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Late”st</a:t>
            </a:r>
            <a:r>
              <a:rPr lang="en-US" dirty="0"/>
              <a:t> News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22"/>
          <a:stretch/>
        </p:blipFill>
        <p:spPr bwMode="auto">
          <a:xfrm>
            <a:off x="4724400" y="3886200"/>
            <a:ext cx="3385771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39"/>
          <a:stretch/>
        </p:blipFill>
        <p:spPr bwMode="auto">
          <a:xfrm>
            <a:off x="609600" y="3886200"/>
            <a:ext cx="3807611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72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can you do with </a:t>
            </a:r>
            <a:r>
              <a:rPr lang="en-US" dirty="0" err="1" smtClean="0"/>
              <a:t>Arduinos</a:t>
            </a:r>
            <a:r>
              <a:rPr lang="en-US" dirty="0" smtClean="0"/>
              <a:t> or Raspberry </a:t>
            </a:r>
            <a:r>
              <a:rPr lang="en-US" dirty="0" err="1" smtClean="0"/>
              <a:t>Pis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195826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4139" y="5615688"/>
            <a:ext cx="799710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Jasper – Voice Controller powered by </a:t>
            </a:r>
            <a:r>
              <a:rPr lang="en-US" sz="1200" dirty="0" err="1" smtClean="0"/>
              <a:t>Rpi</a:t>
            </a:r>
            <a:r>
              <a:rPr lang="en-US" sz="1200" dirty="0" smtClean="0"/>
              <a:t> </a:t>
            </a:r>
            <a:r>
              <a:rPr lang="en-US" sz="1200" dirty="0" smtClean="0">
                <a:hlinkClick r:id="rId3"/>
              </a:rPr>
              <a:t>https</a:t>
            </a:r>
            <a:r>
              <a:rPr lang="en-US" sz="1200" dirty="0">
                <a:hlinkClick r:id="rId3"/>
              </a:rPr>
              <a:t>://</a:t>
            </a:r>
            <a:r>
              <a:rPr lang="en-US" sz="1200" dirty="0" smtClean="0">
                <a:hlinkClick r:id="rId3"/>
              </a:rPr>
              <a:t>jasperproject.github.io</a:t>
            </a:r>
            <a:endParaRPr lang="en-US" sz="1200" dirty="0" smtClean="0"/>
          </a:p>
          <a:p>
            <a:r>
              <a:rPr lang="en-US" sz="1200" dirty="0" smtClean="0"/>
              <a:t>LED Cube - </a:t>
            </a:r>
            <a:r>
              <a:rPr lang="en-US" sz="1200" dirty="0" smtClean="0">
                <a:hlinkClick r:id="rId4"/>
              </a:rPr>
              <a:t>http</a:t>
            </a:r>
            <a:r>
              <a:rPr lang="en-US" sz="1200" dirty="0">
                <a:hlinkClick r:id="rId4"/>
              </a:rPr>
              <a:t>://www.instructables.com/id/Led-Cube-8x8x8</a:t>
            </a:r>
            <a:r>
              <a:rPr lang="en-US" sz="1200" dirty="0" smtClean="0">
                <a:hlinkClick r:id="rId4"/>
              </a:rPr>
              <a:t>/</a:t>
            </a:r>
            <a:endParaRPr lang="en-US" sz="1200" dirty="0" smtClean="0"/>
          </a:p>
          <a:p>
            <a:r>
              <a:rPr lang="en-US" sz="1200" dirty="0" smtClean="0"/>
              <a:t>Flamethrower Jack-O-Lantern - </a:t>
            </a:r>
            <a:r>
              <a:rPr lang="en-US" sz="1200" dirty="0" smtClean="0">
                <a:hlinkClick r:id="rId5"/>
              </a:rPr>
              <a:t>http</a:t>
            </a:r>
            <a:r>
              <a:rPr lang="en-US" sz="1200" dirty="0">
                <a:hlinkClick r:id="rId5"/>
              </a:rPr>
              <a:t>://www.instructables.com/id/Flamethrowing-Jack-O-Lantern</a:t>
            </a:r>
            <a:r>
              <a:rPr lang="en-US" sz="1200" dirty="0" smtClean="0">
                <a:hlinkClick r:id="rId5"/>
              </a:rPr>
              <a:t>/</a:t>
            </a:r>
            <a:endParaRPr lang="en-US" sz="1200" dirty="0" smtClean="0"/>
          </a:p>
          <a:p>
            <a:r>
              <a:rPr lang="en-US" sz="1200" dirty="0" err="1" smtClean="0"/>
              <a:t>Arduino</a:t>
            </a:r>
            <a:r>
              <a:rPr lang="en-US" sz="1200" dirty="0" smtClean="0"/>
              <a:t> RC- Lawnmower </a:t>
            </a:r>
            <a:r>
              <a:rPr lang="en-US" sz="1200" dirty="0" smtClean="0">
                <a:hlinkClick r:id="rId6"/>
              </a:rPr>
              <a:t>http</a:t>
            </a:r>
            <a:r>
              <a:rPr lang="en-US" sz="1200" dirty="0">
                <a:hlinkClick r:id="rId6"/>
              </a:rPr>
              <a:t>://www.instructables.com/id/Arduino-RC-Lawnmower</a:t>
            </a:r>
            <a:r>
              <a:rPr lang="en-US" sz="1200" dirty="0" smtClean="0">
                <a:hlinkClick r:id="rId6"/>
              </a:rPr>
              <a:t>/</a:t>
            </a:r>
            <a:endParaRPr lang="en-US" sz="1200" dirty="0" smtClean="0"/>
          </a:p>
          <a:p>
            <a:r>
              <a:rPr lang="en-US" sz="1200" dirty="0"/>
              <a:t>Fermentation Monitoring - </a:t>
            </a:r>
            <a:r>
              <a:rPr lang="en-US" sz="1200" dirty="0">
                <a:hlinkClick r:id="rId7"/>
              </a:rPr>
              <a:t>https://</a:t>
            </a:r>
            <a:r>
              <a:rPr lang="en-US" sz="1200" dirty="0" smtClean="0">
                <a:hlinkClick r:id="rId7"/>
              </a:rPr>
              <a:t>www.sparkfun.com/tutorials/131</a:t>
            </a:r>
            <a:endParaRPr lang="en-US" sz="1200" dirty="0" smtClean="0"/>
          </a:p>
          <a:p>
            <a:r>
              <a:rPr lang="en-US" sz="1200" dirty="0"/>
              <a:t>Raspberry Eye - </a:t>
            </a:r>
            <a:r>
              <a:rPr lang="en-US" sz="1200" dirty="0">
                <a:hlinkClick r:id="rId8"/>
              </a:rPr>
              <a:t>https://</a:t>
            </a:r>
            <a:r>
              <a:rPr lang="en-US" sz="1200" dirty="0" smtClean="0">
                <a:hlinkClick r:id="rId8"/>
              </a:rPr>
              <a:t>hackaday.io/project/865-raspberry-eye</a:t>
            </a:r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600200"/>
            <a:ext cx="1999491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798" y="1600200"/>
            <a:ext cx="190784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34" y="3276600"/>
            <a:ext cx="1941818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http://www.sparkfun.com/tutorial/BubbleCounter/BubbleCounter-0-M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591" y="3276600"/>
            <a:ext cx="192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655" y="4175688"/>
            <a:ext cx="1485780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558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they so popular?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are cheap</a:t>
            </a:r>
          </a:p>
          <a:p>
            <a:r>
              <a:rPr lang="en-US" dirty="0" smtClean="0"/>
              <a:t>They sense and manipulate the physical world</a:t>
            </a:r>
          </a:p>
          <a:p>
            <a:pPr lvl="1"/>
            <a:r>
              <a:rPr lang="en-US" dirty="0" smtClean="0"/>
              <a:t>GPIO pins (reading values/sending instructions)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2" descr="Raspberry P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0"/>
            <a:ext cx="3352800" cy="243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rduino U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800" y="3708399"/>
            <a:ext cx="3469699" cy="239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1143000" y="4191000"/>
            <a:ext cx="1524000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15000" y="3429000"/>
            <a:ext cx="2743199" cy="990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96001" y="5787669"/>
            <a:ext cx="2438400" cy="63735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752600" y="3352800"/>
            <a:ext cx="76200" cy="838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828800" y="3352800"/>
            <a:ext cx="4419600" cy="2590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828800" y="3352800"/>
            <a:ext cx="4114800" cy="228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61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 of Things (</a:t>
            </a:r>
            <a:r>
              <a:rPr lang="en-US" dirty="0" err="1" smtClean="0"/>
              <a:t>IoT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Connection of embedded computing devices to the internet</a:t>
            </a:r>
          </a:p>
          <a:p>
            <a:pPr lvl="1"/>
            <a:r>
              <a:rPr lang="en-US" dirty="0" smtClean="0"/>
              <a:t>Home Automation</a:t>
            </a:r>
          </a:p>
          <a:p>
            <a:pPr lvl="1"/>
            <a:r>
              <a:rPr lang="en-US" dirty="0" smtClean="0"/>
              <a:t>Augmented Reality</a:t>
            </a:r>
          </a:p>
          <a:p>
            <a:r>
              <a:rPr lang="en-US" dirty="0" smtClean="0"/>
              <a:t>Connecting non-computer devices</a:t>
            </a:r>
          </a:p>
          <a:p>
            <a:pPr lvl="1"/>
            <a:r>
              <a:rPr lang="en-US" dirty="0" smtClean="0"/>
              <a:t>Aquariums</a:t>
            </a:r>
            <a:endParaRPr lang="en-US" dirty="0"/>
          </a:p>
          <a:p>
            <a:pPr lvl="1"/>
            <a:r>
              <a:rPr lang="en-US" dirty="0" smtClean="0"/>
              <a:t>Home Entertainment</a:t>
            </a:r>
          </a:p>
          <a:p>
            <a:pPr lvl="1"/>
            <a:r>
              <a:rPr lang="en-US" dirty="0" smtClean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6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(MSP-EXP430G2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061" y="2774248"/>
            <a:ext cx="2133600" cy="159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Single-Board Computer vs. Microcontroller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What is the difference?</a:t>
            </a:r>
            <a:endParaRPr lang="en-US" sz="3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600200"/>
            <a:ext cx="0" cy="44958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aspberry P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29253"/>
            <a:ext cx="2098744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U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595609"/>
            <a:ext cx="1828800" cy="12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eaglebone Blac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358662"/>
            <a:ext cx="1752600" cy="157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DOO Qua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48485"/>
            <a:ext cx="1622022" cy="114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TM32 L Discovery Boar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73671"/>
            <a:ext cx="2209800" cy="152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24400" y="5702944"/>
            <a:ext cx="387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Microcontrollers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2304" y="5677758"/>
            <a:ext cx="387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Single-board Computers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CB560-E740-490F-AF15-B10462794E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6407</TotalTime>
  <Words>1329</Words>
  <Application>Microsoft Office PowerPoint</Application>
  <PresentationFormat>On-screen Show (4:3)</PresentationFormat>
  <Paragraphs>469</Paragraphs>
  <Slides>40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Introduction to Single-Board Computers and Microcontrollers</vt:lpstr>
      <vt:lpstr>Single-Board Computer vs. Microcontroller</vt:lpstr>
      <vt:lpstr>Outline</vt:lpstr>
      <vt:lpstr>About Me</vt:lpstr>
      <vt:lpstr>My Knowledge about Arduino/RPi</vt:lpstr>
      <vt:lpstr>What can you do with Arduinos or Raspberry Pis?</vt:lpstr>
      <vt:lpstr>Why are they so popular?</vt:lpstr>
      <vt:lpstr>Internet of Things (IoT)</vt:lpstr>
      <vt:lpstr>Single-Board Computer vs. Microcontroller What is the difference?</vt:lpstr>
      <vt:lpstr>Single-Board Computer vs. Microcontroller What is needed for a Computer/Microcontroller?</vt:lpstr>
      <vt:lpstr>Single-Board Computer vs. Microcontroller Rough Specifications</vt:lpstr>
      <vt:lpstr>Single-Board Computer vs. Microcontroller Examples of Embedded Systems</vt:lpstr>
      <vt:lpstr>Single-Board Computer vs. Microcontroller Defining Features</vt:lpstr>
      <vt:lpstr>Challenges for Beginners</vt:lpstr>
      <vt:lpstr>First Challenge Programming </vt:lpstr>
      <vt:lpstr>First Challenge Programming – Simplifying Aspects </vt:lpstr>
      <vt:lpstr>Second Challenge Electronics – the hard part</vt:lpstr>
      <vt:lpstr>Electronics Simplifying Aspects</vt:lpstr>
      <vt:lpstr>Electronics Simplifying Aspects</vt:lpstr>
      <vt:lpstr>Electronics Simplifying Aspects</vt:lpstr>
      <vt:lpstr>Microcontroller Microcontroller vs. Expansion Boards </vt:lpstr>
      <vt:lpstr>Microcontroller Microcontrollers Features</vt:lpstr>
      <vt:lpstr>Microcontroller Expansion Board Features</vt:lpstr>
      <vt:lpstr>Microcontroller Arduino UNO Board Diagram</vt:lpstr>
      <vt:lpstr>Microcontrollers Arduino</vt:lpstr>
      <vt:lpstr>Microcontrollers Arduino IDE - Programming</vt:lpstr>
      <vt:lpstr>Microcontrollers STM Microcontrollers</vt:lpstr>
      <vt:lpstr>Programming Any Microcontroller</vt:lpstr>
      <vt:lpstr>Microcontrollers Texas Instruments LaunchPad</vt:lpstr>
      <vt:lpstr>Microcontrollers LaunchPad Programming</vt:lpstr>
      <vt:lpstr>Microcontrollers Thousands Others</vt:lpstr>
      <vt:lpstr>Single-Board Computers</vt:lpstr>
      <vt:lpstr>Single-Board Computers Hidden Costs</vt:lpstr>
      <vt:lpstr>Single-Board Computers Raspberry Pi</vt:lpstr>
      <vt:lpstr>Single-Board Computers Beaglebone Black</vt:lpstr>
      <vt:lpstr>Single board Computers Banana Pi</vt:lpstr>
      <vt:lpstr>Single board Computers ODROID-C1</vt:lpstr>
      <vt:lpstr>Single-Board Computers UDOO</vt:lpstr>
      <vt:lpstr>Single board Computers Firefly-RK3288</vt:lpstr>
      <vt:lpstr>Conclusion</vt:lpstr>
    </vt:vector>
  </TitlesOfParts>
  <Company>Ulterra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Single-board computers and microcontrollers</dc:title>
  <dc:creator>Nikolai Kummer</dc:creator>
  <cp:lastModifiedBy>N K</cp:lastModifiedBy>
  <cp:revision>204</cp:revision>
  <dcterms:created xsi:type="dcterms:W3CDTF">2015-01-16T19:50:57Z</dcterms:created>
  <dcterms:modified xsi:type="dcterms:W3CDTF">2015-03-20T04:55:21Z</dcterms:modified>
</cp:coreProperties>
</file>